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slides/slide5.xml" ContentType="application/vnd.openxmlformats-officedocument.presentationml.slid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Default Extension="vml" ContentType="application/vnd.openxmlformats-officedocument.vmlDrawing"/>
  <Override PartName="/ppt/embeddings/Microsoft_Equation3.bin" ContentType="application/vnd.openxmlformats-officedocument.oleObject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3" r:id="rId2"/>
    <p:sldId id="261" r:id="rId3"/>
    <p:sldId id="262" r:id="rId4"/>
    <p:sldId id="256" r:id="rId5"/>
    <p:sldId id="258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96" y="-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BBB6-4664-E54B-81AC-9CCFDF6136F7}" type="datetimeFigureOut">
              <a:rPr lang="en-US" smtClean="0"/>
              <a:pPr/>
              <a:t>9/20/10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38161-816B-C643-9BCA-0C322F6EC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OpenCV</a:t>
            </a:r>
            <a:r>
              <a:rPr lang="en-US" dirty="0" smtClean="0"/>
              <a:t> </a:t>
            </a:r>
            <a:r>
              <a:rPr lang="en-US" i="1" dirty="0" err="1" smtClean="0"/>
              <a:t>ann_mlp.cpp</a:t>
            </a:r>
            <a:r>
              <a:rPr lang="en-US" dirty="0" smtClean="0"/>
              <a:t> testing case for bug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Eun</a:t>
            </a:r>
            <a:r>
              <a:rPr lang="en-US" dirty="0" smtClean="0"/>
              <a:t> </a:t>
            </a:r>
            <a:r>
              <a:rPr lang="en-US" dirty="0" err="1" smtClean="0"/>
              <a:t>Young(Regina</a:t>
            </a:r>
            <a:r>
              <a:rPr lang="en-US" dirty="0" smtClean="0"/>
              <a:t>)  Kim</a:t>
            </a:r>
          </a:p>
          <a:p>
            <a:r>
              <a:rPr lang="en-US" dirty="0" smtClean="0"/>
              <a:t>Biomedical Eng. Dept.</a:t>
            </a:r>
          </a:p>
          <a:p>
            <a:r>
              <a:rPr lang="en-US" dirty="0" smtClean="0"/>
              <a:t>Univ. of Iowa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229600" cy="65556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smtClean="0"/>
              <a:t> //XOR input</a:t>
            </a:r>
          </a:p>
          <a:p>
            <a:r>
              <a:rPr lang="en-US" sz="1200" dirty="0" smtClean="0"/>
              <a:t>  double in[]={ 0 ,0,</a:t>
            </a:r>
          </a:p>
          <a:p>
            <a:r>
              <a:rPr lang="en-US" sz="1200" dirty="0" smtClean="0"/>
              <a:t>                1, 0,</a:t>
            </a:r>
          </a:p>
          <a:p>
            <a:r>
              <a:rPr lang="en-US" sz="1200" dirty="0" smtClean="0"/>
              <a:t>                0, 1,</a:t>
            </a:r>
          </a:p>
          <a:p>
            <a:r>
              <a:rPr lang="en-US" sz="1200" dirty="0" smtClean="0"/>
              <a:t>                1, 1};</a:t>
            </a:r>
          </a:p>
          <a:p>
            <a:r>
              <a:rPr lang="en-US" sz="1200" dirty="0" smtClean="0"/>
              <a:t>  double out[]={ 0,</a:t>
            </a:r>
          </a:p>
          <a:p>
            <a:r>
              <a:rPr lang="en-US" sz="1200" dirty="0" smtClean="0"/>
              <a:t>                 1,</a:t>
            </a:r>
          </a:p>
          <a:p>
            <a:r>
              <a:rPr lang="en-US" sz="1200" dirty="0" smtClean="0"/>
              <a:t>                 1,</a:t>
            </a:r>
          </a:p>
          <a:p>
            <a:r>
              <a:rPr lang="en-US" sz="1200" dirty="0" smtClean="0"/>
              <a:t>                 0};</a:t>
            </a:r>
          </a:p>
          <a:p>
            <a:r>
              <a:rPr lang="en-US" sz="1200" dirty="0" smtClean="0"/>
              <a:t>  const </a:t>
            </a:r>
            <a:r>
              <a:rPr lang="en-US" sz="1200" dirty="0" err="1" smtClean="0"/>
              <a:t>int</a:t>
            </a:r>
            <a:r>
              <a:rPr lang="en-US" sz="1200" dirty="0" smtClean="0"/>
              <a:t> IVS = 2; // Input Vector Size</a:t>
            </a:r>
          </a:p>
          <a:p>
            <a:r>
              <a:rPr lang="en-US" sz="1200" dirty="0" smtClean="0"/>
              <a:t>  const </a:t>
            </a:r>
            <a:r>
              <a:rPr lang="en-US" sz="1200" dirty="0" err="1" smtClean="0"/>
              <a:t>int</a:t>
            </a:r>
            <a:r>
              <a:rPr lang="en-US" sz="1200" dirty="0" smtClean="0"/>
              <a:t> OVS = 1; // Output Vector Size</a:t>
            </a:r>
          </a:p>
          <a:p>
            <a:r>
              <a:rPr lang="en-US" sz="1200" dirty="0" smtClean="0"/>
              <a:t>  const </a:t>
            </a:r>
            <a:r>
              <a:rPr lang="en-US" sz="1200" dirty="0" err="1" smtClean="0"/>
              <a:t>int</a:t>
            </a:r>
            <a:r>
              <a:rPr lang="en-US" sz="1200" dirty="0" smtClean="0"/>
              <a:t> HN = 3; // Number of Hidden nodes</a:t>
            </a:r>
          </a:p>
          <a:p>
            <a:r>
              <a:rPr lang="en-US" sz="1200" dirty="0" smtClean="0"/>
              <a:t>  const </a:t>
            </a:r>
            <a:r>
              <a:rPr lang="en-US" sz="1200" dirty="0" err="1" smtClean="0"/>
              <a:t>int</a:t>
            </a:r>
            <a:r>
              <a:rPr lang="en-US" sz="1200" dirty="0" smtClean="0"/>
              <a:t> NV= 4;   //Number of Training Vector</a:t>
            </a:r>
          </a:p>
          <a:p>
            <a:r>
              <a:rPr lang="en-US" sz="1200" dirty="0" smtClean="0"/>
              <a:t>  const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total_iteration</a:t>
            </a:r>
            <a:r>
              <a:rPr lang="en-US" sz="1200" dirty="0" smtClean="0"/>
              <a:t> =10;</a:t>
            </a:r>
          </a:p>
          <a:p>
            <a:r>
              <a:rPr lang="en-US" sz="1200" dirty="0" smtClean="0"/>
              <a:t> </a:t>
            </a:r>
            <a:r>
              <a:rPr lang="en-US" sz="1200" dirty="0" err="1" smtClean="0"/>
              <a:t>int</a:t>
            </a:r>
            <a:r>
              <a:rPr lang="en-US" sz="1200" dirty="0" smtClean="0"/>
              <a:t> layer[] = { IVS, HN, OVS};</a:t>
            </a:r>
          </a:p>
          <a:p>
            <a:r>
              <a:rPr lang="en-US" sz="1200" dirty="0" smtClean="0"/>
              <a:t>… …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CvANN_MLP</a:t>
            </a:r>
            <a:r>
              <a:rPr lang="en-US" sz="1200" dirty="0" smtClean="0"/>
              <a:t> </a:t>
            </a:r>
            <a:r>
              <a:rPr lang="en-US" sz="1200" dirty="0" err="1" smtClean="0"/>
              <a:t>train_model(layersize</a:t>
            </a:r>
            <a:r>
              <a:rPr lang="en-US" sz="1200" dirty="0" smtClean="0"/>
              <a:t>, CvANN_MLP::SIGMOID_SYM,1,1);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" =========== =========== =========== =========== ==========="&lt;&lt;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"  * "&lt;&lt;1&lt;&lt;"</a:t>
            </a:r>
            <a:r>
              <a:rPr lang="en-US" sz="1200" dirty="0" err="1" smtClean="0"/>
              <a:t>th</a:t>
            </a:r>
            <a:r>
              <a:rPr lang="en-US" sz="1200" dirty="0" smtClean="0"/>
              <a:t> Iteration with </a:t>
            </a:r>
            <a:r>
              <a:rPr lang="en-US" sz="1200" dirty="0" err="1" smtClean="0"/>
              <a:t>initialzation</a:t>
            </a:r>
            <a:r>
              <a:rPr lang="en-US" sz="1200" dirty="0" smtClean="0"/>
              <a:t> of weights"&lt;&lt;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" =========== =========== =========== =========== ==========="&lt;&lt;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iter</a:t>
            </a:r>
            <a:r>
              <a:rPr lang="en-US" sz="1200" dirty="0" smtClean="0"/>
              <a:t> = </a:t>
            </a:r>
            <a:r>
              <a:rPr lang="en-US" sz="1200" dirty="0" err="1" smtClean="0"/>
              <a:t>train_model.train</a:t>
            </a:r>
            <a:r>
              <a:rPr lang="en-US" sz="1200" dirty="0" smtClean="0"/>
              <a:t>(  input,</a:t>
            </a:r>
          </a:p>
          <a:p>
            <a:r>
              <a:rPr lang="en-US" sz="1200" dirty="0" smtClean="0"/>
              <a:t>                                 output,</a:t>
            </a:r>
          </a:p>
          <a:p>
            <a:r>
              <a:rPr lang="en-US" sz="1200" dirty="0" smtClean="0"/>
              <a:t>                                 NULL,</a:t>
            </a:r>
          </a:p>
          <a:p>
            <a:r>
              <a:rPr lang="en-US" sz="1200" dirty="0" smtClean="0"/>
              <a:t>                                 0,</a:t>
            </a:r>
          </a:p>
          <a:p>
            <a:r>
              <a:rPr lang="en-US" sz="1200" dirty="0" smtClean="0"/>
              <a:t>                                 </a:t>
            </a:r>
            <a:r>
              <a:rPr lang="en-US" sz="1200" dirty="0" err="1" smtClean="0"/>
              <a:t>CvANN_MLP_TrainParams</a:t>
            </a:r>
            <a:r>
              <a:rPr lang="en-US" sz="1200" dirty="0" smtClean="0"/>
              <a:t>( </a:t>
            </a:r>
            <a:r>
              <a:rPr lang="en-US" sz="1200" dirty="0" err="1" smtClean="0"/>
              <a:t>cvTermCriteria</a:t>
            </a:r>
            <a:r>
              <a:rPr lang="en-US" sz="1200" dirty="0" smtClean="0"/>
              <a:t> ( CV_TERMCRIT_ITER |</a:t>
            </a:r>
          </a:p>
          <a:p>
            <a:r>
              <a:rPr lang="en-US" sz="1200" dirty="0" smtClean="0"/>
              <a:t>                                                                         CV_TERMCRIT_EPS,</a:t>
            </a:r>
          </a:p>
          <a:p>
            <a:r>
              <a:rPr lang="en-US" sz="1200" dirty="0" smtClean="0"/>
              <a:t>                                                                         10000,0.000000001),</a:t>
            </a:r>
          </a:p>
          <a:p>
            <a:r>
              <a:rPr lang="en-US" sz="1200" dirty="0" smtClean="0"/>
              <a:t>                                   </a:t>
            </a:r>
            <a:r>
              <a:rPr lang="en-US" sz="1200" dirty="0" err="1" smtClean="0"/>
              <a:t>CvANN_MLP_TrainParams::RPROP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                                   1,1),</a:t>
            </a:r>
          </a:p>
          <a:p>
            <a:r>
              <a:rPr lang="en-US" sz="1200" dirty="0" smtClean="0"/>
              <a:t>                                 0</a:t>
            </a:r>
          </a:p>
          <a:p>
            <a:r>
              <a:rPr lang="en-US" sz="1200" dirty="0" smtClean="0"/>
              <a:t>                                 //+ </a:t>
            </a:r>
            <a:r>
              <a:rPr lang="en-US" sz="1200" dirty="0" err="1" smtClean="0"/>
              <a:t>CvANN_MLP::NO_OUTPUT_SCALE</a:t>
            </a:r>
            <a:endParaRPr lang="en-US" sz="1200" dirty="0" smtClean="0"/>
          </a:p>
          <a:p>
            <a:r>
              <a:rPr lang="en-US" sz="1200" dirty="0" smtClean="0"/>
              <a:t>                              );</a:t>
            </a:r>
          </a:p>
          <a:p>
            <a:r>
              <a:rPr lang="en-US" sz="1200" dirty="0" smtClean="0"/>
              <a:t>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 &lt;&lt; " * iteration :"&lt;&lt;</a:t>
            </a:r>
            <a:r>
              <a:rPr lang="en-US" sz="1200" dirty="0" err="1" smtClean="0"/>
              <a:t>iter</a:t>
            </a:r>
            <a:r>
              <a:rPr lang="en-US" sz="1200" dirty="0" smtClean="0"/>
              <a:t>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train_model.predict</a:t>
            </a:r>
            <a:r>
              <a:rPr lang="en-US" sz="1200" dirty="0" smtClean="0"/>
              <a:t>( input, </a:t>
            </a:r>
            <a:r>
              <a:rPr lang="en-US" sz="1200" dirty="0" err="1" smtClean="0"/>
              <a:t>p_output</a:t>
            </a:r>
            <a:r>
              <a:rPr lang="en-US" sz="1200" dirty="0" smtClean="0"/>
              <a:t> );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28600" y="457200"/>
            <a:ext cx="1828800" cy="146304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4114800"/>
            <a:ext cx="6629400" cy="220980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5448300" y="2667000"/>
            <a:ext cx="2819400" cy="762000"/>
          </a:xfrm>
          <a:prstGeom prst="wedgeRoundRectCallout">
            <a:avLst>
              <a:gd name="adj1" fmla="val -33923"/>
              <a:gd name="adj2" fmla="val 13373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 Training with initialization of weights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200400" y="457200"/>
            <a:ext cx="2819400" cy="609600"/>
          </a:xfrm>
          <a:prstGeom prst="wedgeRoundRectCallout">
            <a:avLst>
              <a:gd name="adj1" fmla="val -88595"/>
              <a:gd name="adj2" fmla="val -730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Output Pair for Training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443093"/>
            <a:ext cx="8229600" cy="581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  </a:t>
            </a:r>
            <a:r>
              <a:rPr lang="en-US" sz="1200" dirty="0" err="1" smtClean="0"/>
              <a:t>for(int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= 1;i&lt;</a:t>
            </a:r>
            <a:r>
              <a:rPr lang="en-US" sz="1200" dirty="0" err="1" smtClean="0"/>
              <a:t>total_iteration;i</a:t>
            </a:r>
            <a:r>
              <a:rPr lang="en-US" sz="1200" dirty="0" smtClean="0"/>
              <a:t>++){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" =========== =========== =========== =========== ==========="&lt;&lt;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"  * "&lt;&lt;i+1&lt;&lt;"</a:t>
            </a:r>
            <a:r>
              <a:rPr lang="en-US" sz="1200" dirty="0" err="1" smtClean="0"/>
              <a:t>th</a:t>
            </a:r>
            <a:r>
              <a:rPr lang="en-US" sz="1200" dirty="0" smtClean="0"/>
              <a:t> Iteration with </a:t>
            </a:r>
            <a:r>
              <a:rPr lang="en-US" sz="1200" dirty="0" err="1" smtClean="0"/>
              <a:t>initialzation</a:t>
            </a:r>
            <a:r>
              <a:rPr lang="en-US" sz="1200" dirty="0" smtClean="0"/>
              <a:t> of weights"&lt;&lt;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" =========== =========== =========== =========== ==========="&lt;&lt;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iter</a:t>
            </a:r>
            <a:r>
              <a:rPr lang="en-US" sz="1200" dirty="0" smtClean="0"/>
              <a:t> = </a:t>
            </a:r>
            <a:r>
              <a:rPr lang="en-US" sz="1200" dirty="0" err="1" smtClean="0"/>
              <a:t>train_model.train</a:t>
            </a:r>
            <a:r>
              <a:rPr lang="en-US" sz="1200" dirty="0" smtClean="0"/>
              <a:t>(  input,</a:t>
            </a:r>
          </a:p>
          <a:p>
            <a:r>
              <a:rPr lang="en-US" sz="1200" dirty="0" smtClean="0"/>
              <a:t>                                 output, </a:t>
            </a:r>
          </a:p>
          <a:p>
            <a:r>
              <a:rPr lang="en-US" sz="1200" dirty="0" smtClean="0"/>
              <a:t>                                 NULL, </a:t>
            </a:r>
          </a:p>
          <a:p>
            <a:r>
              <a:rPr lang="en-US" sz="1200" dirty="0" smtClean="0"/>
              <a:t>                                 0,</a:t>
            </a:r>
          </a:p>
          <a:p>
            <a:r>
              <a:rPr lang="en-US" sz="1200" dirty="0" smtClean="0"/>
              <a:t>                                 </a:t>
            </a:r>
            <a:r>
              <a:rPr lang="en-US" sz="1200" dirty="0" err="1" smtClean="0"/>
              <a:t>CvANN_MLP_TrainParams</a:t>
            </a:r>
            <a:r>
              <a:rPr lang="en-US" sz="1200" dirty="0" smtClean="0"/>
              <a:t>( </a:t>
            </a:r>
            <a:r>
              <a:rPr lang="en-US" sz="1200" dirty="0" err="1" smtClean="0"/>
              <a:t>cvTermCriteria</a:t>
            </a:r>
            <a:r>
              <a:rPr lang="en-US" sz="1200" dirty="0" smtClean="0"/>
              <a:t> ( CV_TERMCRIT_ITER |</a:t>
            </a:r>
          </a:p>
          <a:p>
            <a:r>
              <a:rPr lang="en-US" sz="1200" dirty="0" smtClean="0"/>
              <a:t>                                                                         CV_TERMCRIT_EPS,</a:t>
            </a:r>
          </a:p>
          <a:p>
            <a:r>
              <a:rPr lang="en-US" sz="1200" dirty="0" smtClean="0"/>
              <a:t>                                                                         10000,0.000000001),</a:t>
            </a:r>
          </a:p>
          <a:p>
            <a:r>
              <a:rPr lang="en-US" sz="1200" dirty="0" smtClean="0"/>
              <a:t>                                   </a:t>
            </a:r>
            <a:r>
              <a:rPr lang="en-US" sz="1200" dirty="0" err="1" smtClean="0"/>
              <a:t>CvANN_MLP_TrainParams::RPROP</a:t>
            </a:r>
            <a:r>
              <a:rPr lang="en-US" sz="1200" dirty="0" smtClean="0"/>
              <a:t>,</a:t>
            </a:r>
          </a:p>
          <a:p>
            <a:r>
              <a:rPr lang="en-US" sz="1200" dirty="0" smtClean="0"/>
              <a:t>                                   1,1),</a:t>
            </a:r>
          </a:p>
          <a:p>
            <a:r>
              <a:rPr lang="en-US" sz="1200" dirty="0" smtClean="0"/>
              <a:t>                                 0</a:t>
            </a:r>
          </a:p>
          <a:p>
            <a:r>
              <a:rPr lang="en-US" sz="1200" dirty="0" smtClean="0"/>
              <a:t>                                 //+ </a:t>
            </a:r>
            <a:r>
              <a:rPr lang="en-US" sz="1200" dirty="0" err="1" smtClean="0"/>
              <a:t>CvANN_MLP::NO_OUTPUT_SCALE</a:t>
            </a:r>
            <a:endParaRPr lang="en-US" sz="1200" dirty="0" smtClean="0"/>
          </a:p>
          <a:p>
            <a:r>
              <a:rPr lang="en-US" sz="1200" dirty="0" smtClean="0"/>
              <a:t>                                 + </a:t>
            </a:r>
            <a:r>
              <a:rPr lang="en-US" sz="1200" dirty="0" err="1" smtClean="0"/>
              <a:t>CvANN_MLP::UPDATE_WEIGHTS</a:t>
            </a:r>
            <a:endParaRPr lang="en-US" sz="1200" dirty="0" smtClean="0"/>
          </a:p>
          <a:p>
            <a:r>
              <a:rPr lang="en-US" sz="1200" dirty="0" smtClean="0"/>
              <a:t>                              );</a:t>
            </a:r>
          </a:p>
          <a:p>
            <a:endParaRPr lang="en-US" sz="1200" dirty="0" smtClean="0"/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 &lt;&lt; " * iteration :"&lt;&lt;</a:t>
            </a:r>
            <a:r>
              <a:rPr lang="en-US" sz="1200" dirty="0" err="1" smtClean="0"/>
              <a:t>iter</a:t>
            </a:r>
            <a:r>
              <a:rPr lang="en-US" sz="1200" dirty="0" smtClean="0"/>
              <a:t>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train_model.predict</a:t>
            </a:r>
            <a:r>
              <a:rPr lang="en-US" sz="1200" dirty="0" smtClean="0"/>
              <a:t>( input, </a:t>
            </a:r>
            <a:r>
              <a:rPr lang="en-US" sz="1200" dirty="0" err="1" smtClean="0"/>
              <a:t>p_output</a:t>
            </a:r>
            <a:r>
              <a:rPr lang="en-US" sz="1200" dirty="0" smtClean="0"/>
              <a:t> 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for(int</a:t>
            </a:r>
            <a:r>
              <a:rPr lang="en-US" sz="1200" dirty="0" smtClean="0"/>
              <a:t> in=0; in&lt;</a:t>
            </a:r>
            <a:r>
              <a:rPr lang="en-US" sz="1200" dirty="0" err="1" smtClean="0"/>
              <a:t>NV;in</a:t>
            </a:r>
            <a:r>
              <a:rPr lang="en-US" sz="1200" dirty="0" smtClean="0"/>
              <a:t>++){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std::cout</a:t>
            </a:r>
            <a:r>
              <a:rPr lang="en-US" sz="1200" dirty="0" smtClean="0"/>
              <a:t>&lt;&lt; CV_MAT_ELEM(*input,double,in,0) &lt;&lt; " ," &lt;&lt; CV_MAT_ELEM(*input,double,in,1)</a:t>
            </a:r>
          </a:p>
          <a:p>
            <a:r>
              <a:rPr lang="en-US" sz="1200" dirty="0" smtClean="0"/>
              <a:t>               &lt;&lt; " : " &lt;&lt; CV_MAT_ELEM(*p_output,double,in,0) &lt;&lt;</a:t>
            </a:r>
            <a:r>
              <a:rPr lang="en-US" sz="1200" dirty="0" err="1" smtClean="0"/>
              <a:t>std::endl</a:t>
            </a:r>
            <a:r>
              <a:rPr lang="en-US" sz="1200" dirty="0" smtClean="0"/>
              <a:t>;</a:t>
            </a:r>
          </a:p>
          <a:p>
            <a:endParaRPr lang="en-US" sz="1200" dirty="0" smtClean="0"/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  char prefix[] ="./";</a:t>
            </a:r>
          </a:p>
          <a:p>
            <a:r>
              <a:rPr lang="en-US" sz="1200" dirty="0" smtClean="0"/>
              <a:t>    char postfix[] ="</a:t>
            </a:r>
            <a:r>
              <a:rPr lang="en-US" sz="1200" dirty="0" err="1" smtClean="0"/>
              <a:t>model.xml</a:t>
            </a:r>
            <a:r>
              <a:rPr lang="en-US" sz="1200" dirty="0" smtClean="0"/>
              <a:t>";</a:t>
            </a:r>
          </a:p>
          <a:p>
            <a:r>
              <a:rPr lang="en-US" sz="1200" dirty="0" smtClean="0"/>
              <a:t>    char filename[10];</a:t>
            </a:r>
          </a:p>
          <a:p>
            <a:r>
              <a:rPr lang="en-US" sz="1200" dirty="0" smtClean="0"/>
              <a:t>    sprintf(filename,"%s_%4d_%s",prefix,i,postfix);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train_model.save</a:t>
            </a:r>
            <a:r>
              <a:rPr lang="en-US" sz="1200" dirty="0" smtClean="0"/>
              <a:t>( filename);</a:t>
            </a:r>
          </a:p>
          <a:p>
            <a:r>
              <a:rPr lang="en-US" sz="1200" dirty="0" smtClean="0"/>
              <a:t>  }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381000" y="1219200"/>
            <a:ext cx="6629400" cy="251460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00200" y="2880360"/>
            <a:ext cx="3429000" cy="54864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5791200" y="3429000"/>
            <a:ext cx="2819400" cy="762000"/>
          </a:xfrm>
          <a:prstGeom prst="wedgeRoundRectCallout">
            <a:avLst>
              <a:gd name="adj1" fmla="val -77044"/>
              <a:gd name="adj2" fmla="val -7853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Follow-</a:t>
            </a:r>
            <a:r>
              <a:rPr lang="en-US" dirty="0" err="1" smtClean="0"/>
              <a:t>upTraining</a:t>
            </a:r>
            <a:r>
              <a:rPr lang="en-US" dirty="0" smtClean="0"/>
              <a:t> with update of weights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2400" y="152400"/>
            <a:ext cx="8763000" cy="495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solidFill>
                  <a:schemeClr val="tx1"/>
                </a:solidFill>
              </a:rPr>
              <a:t>For XOR example: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Output range of [0,1] should map to [-0.95,+0.95], fixed range for </a:t>
            </a:r>
            <a:r>
              <a:rPr lang="en-US" dirty="0" err="1" smtClean="0">
                <a:solidFill>
                  <a:schemeClr val="tx1"/>
                </a:solidFill>
              </a:rPr>
              <a:t>opencv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i="1" u="sng" dirty="0" smtClean="0">
                <a:solidFill>
                  <a:schemeClr val="tx1"/>
                </a:solidFill>
              </a:rPr>
              <a:t>Scale calculation : </a:t>
            </a:r>
            <a:r>
              <a:rPr lang="en-US" dirty="0" smtClean="0">
                <a:solidFill>
                  <a:schemeClr val="tx1"/>
                </a:solidFill>
              </a:rPr>
              <a:t>@ </a:t>
            </a:r>
            <a:r>
              <a:rPr lang="en-US" dirty="0" err="1" smtClean="0">
                <a:solidFill>
                  <a:schemeClr val="tx1"/>
                </a:solidFill>
              </a:rPr>
              <a:t>CvANN_MLP::calc_output_scale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29260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 : 0.526315, 0.5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762000"/>
            <a:ext cx="29260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Inv_scale</a:t>
            </a:r>
            <a:r>
              <a:rPr lang="en-US" dirty="0" smtClean="0"/>
              <a:t>: 1.9,-0.95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6096000"/>
            <a:ext cx="292608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Inv_scale</a:t>
            </a:r>
            <a:r>
              <a:rPr lang="en-US" dirty="0" smtClean="0"/>
              <a:t> : 0.526315, 0.5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5334000"/>
            <a:ext cx="292608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Scale: 1.9,-0.95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52475" y="2895600"/>
          <a:ext cx="4724400" cy="666750"/>
        </p:xfrm>
        <a:graphic>
          <a:graphicData uri="http://schemas.openxmlformats.org/presentationml/2006/ole">
            <p:oleObj spid="_x0000_s3074" name="Equation" r:id="rId3" imgW="3149600" imgH="4445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5141" y="4459069"/>
            <a:ext cx="7093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This calculation is wrong!!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This maps from [-0.95,+0.95] to [0,1], which is the other way around! 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76250" y="3619500"/>
          <a:ext cx="5295900" cy="628650"/>
        </p:xfrm>
        <a:graphic>
          <a:graphicData uri="http://schemas.openxmlformats.org/presentationml/2006/ole">
            <p:oleObj spid="_x0000_s3075" name="Equation" r:id="rId4" imgW="3530600" imgH="419100" progId="Equation.3">
              <p:embed/>
            </p:oleObj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6324600" y="2365761"/>
            <a:ext cx="2438400" cy="2192338"/>
            <a:chOff x="534194" y="2381250"/>
            <a:chExt cx="2438400" cy="2192338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534194" y="3579812"/>
              <a:ext cx="2438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504825" y="3476625"/>
              <a:ext cx="21923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600200" y="3581400"/>
              <a:ext cx="685800" cy="1588"/>
            </a:xfrm>
            <a:prstGeom prst="line">
              <a:avLst/>
            </a:prstGeom>
            <a:ln w="38100" cmpd="sng">
              <a:solidFill>
                <a:srgbClr val="000090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800894" y="3618706"/>
              <a:ext cx="1600200" cy="1588"/>
            </a:xfrm>
            <a:prstGeom prst="line">
              <a:avLst/>
            </a:prstGeom>
            <a:ln w="38100" cmpd="sng">
              <a:solidFill>
                <a:srgbClr val="FF0000"/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39823" y="2680900"/>
              <a:ext cx="484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0.95</a:t>
              </a:r>
              <a:endParaRPr lang="en-US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1600" y="353300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43911" y="3733800"/>
              <a:ext cx="398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1.0</a:t>
              </a:r>
              <a:endParaRPr lang="en-US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39823" y="4281100"/>
              <a:ext cx="535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-0.95</a:t>
              </a:r>
              <a:endParaRPr lang="en-US" sz="1200" dirty="0"/>
            </a:p>
          </p:txBody>
        </p:sp>
      </p:grpSp>
      <p:sp>
        <p:nvSpPr>
          <p:cNvPr id="32" name="Bent Arrow 31"/>
          <p:cNvSpPr/>
          <p:nvPr/>
        </p:nvSpPr>
        <p:spPr>
          <a:xfrm rot="5400000">
            <a:off x="7573104" y="3001104"/>
            <a:ext cx="398592" cy="457200"/>
          </a:xfrm>
          <a:prstGeom prst="bentArrow">
            <a:avLst>
              <a:gd name="adj1" fmla="val 25000"/>
              <a:gd name="adj2" fmla="val 27723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868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$ ./XORTEST_EXE </a:t>
            </a:r>
          </a:p>
          <a:p>
            <a:r>
              <a:rPr lang="en-US" sz="1400" dirty="0" smtClean="0"/>
              <a:t> =========== =========== =========== =========== ===========</a:t>
            </a:r>
          </a:p>
          <a:p>
            <a:r>
              <a:rPr lang="en-US" sz="1400" dirty="0" smtClean="0"/>
              <a:t>  * </a:t>
            </a:r>
            <a:r>
              <a:rPr lang="en-US" sz="1400" dirty="0" err="1" smtClean="0"/>
              <a:t>1th</a:t>
            </a:r>
            <a:r>
              <a:rPr lang="en-US" sz="1400" dirty="0" smtClean="0"/>
              <a:t> Iteration with </a:t>
            </a:r>
            <a:r>
              <a:rPr lang="en-US" sz="1400" dirty="0" err="1" smtClean="0"/>
              <a:t>initialzation</a:t>
            </a:r>
            <a:r>
              <a:rPr lang="en-US" sz="1400" dirty="0" smtClean="0"/>
              <a:t> of weights</a:t>
            </a:r>
          </a:p>
          <a:p>
            <a:r>
              <a:rPr lang="en-US" sz="1400" dirty="0" smtClean="0"/>
              <a:t> =========== =========== =========== =========== ===========</a:t>
            </a:r>
          </a:p>
          <a:p>
            <a:r>
              <a:rPr lang="en-US" sz="1400" dirty="0" smtClean="0"/>
              <a:t> * iteration :1000</a:t>
            </a:r>
          </a:p>
          <a:p>
            <a:r>
              <a:rPr lang="en-US" sz="1400" dirty="0" smtClean="0"/>
              <a:t>0 ,0 : -0.00967112</a:t>
            </a:r>
          </a:p>
          <a:p>
            <a:r>
              <a:rPr lang="en-US" sz="1400" dirty="0" smtClean="0"/>
              <a:t>1 ,0 : 1.02556</a:t>
            </a:r>
          </a:p>
          <a:p>
            <a:r>
              <a:rPr lang="en-US" sz="1400" dirty="0" smtClean="0"/>
              <a:t>0 ,1 : 0.977691</a:t>
            </a:r>
          </a:p>
          <a:p>
            <a:r>
              <a:rPr lang="en-US" sz="1400" dirty="0" smtClean="0"/>
              <a:t>1 ,1 : 0.107821</a:t>
            </a:r>
          </a:p>
          <a:p>
            <a:r>
              <a:rPr lang="en-US" sz="1400" dirty="0" smtClean="0"/>
              <a:t> =========== =========== =========== =========== ===========</a:t>
            </a:r>
          </a:p>
          <a:p>
            <a:r>
              <a:rPr lang="en-US" sz="1400" dirty="0" smtClean="0"/>
              <a:t>  * </a:t>
            </a:r>
            <a:r>
              <a:rPr lang="en-US" sz="1400" dirty="0" err="1" smtClean="0"/>
              <a:t>2th</a:t>
            </a:r>
            <a:r>
              <a:rPr lang="en-US" sz="1400" dirty="0" smtClean="0"/>
              <a:t> Iteration with </a:t>
            </a:r>
            <a:r>
              <a:rPr lang="en-US" sz="1400" dirty="0" err="1" smtClean="0"/>
              <a:t>initialzation</a:t>
            </a:r>
            <a:r>
              <a:rPr lang="en-US" sz="1400" dirty="0" smtClean="0"/>
              <a:t> of weights</a:t>
            </a:r>
          </a:p>
          <a:p>
            <a:r>
              <a:rPr lang="en-US" sz="1400" dirty="0" smtClean="0"/>
              <a:t> =========== =========== =========== =========== ===========</a:t>
            </a:r>
          </a:p>
          <a:p>
            <a:r>
              <a:rPr lang="en-US" sz="1400" dirty="0" err="1" smtClean="0"/>
              <a:t>OpenCV</a:t>
            </a:r>
            <a:r>
              <a:rPr lang="en-US" sz="1400" dirty="0" smtClean="0"/>
              <a:t> Error: One of arguments' values is out of range (Some of new output training vector components run exceed the original range too much) in </a:t>
            </a:r>
            <a:r>
              <a:rPr lang="en-US" sz="1400" dirty="0" err="1" smtClean="0"/>
              <a:t>CvANN_MLP::calc_output_scale</a:t>
            </a:r>
            <a:r>
              <a:rPr lang="en-US" sz="1400" dirty="0" smtClean="0"/>
              <a:t>, file /</a:t>
            </a:r>
            <a:r>
              <a:rPr lang="en-US" sz="1400" dirty="0" err="1" smtClean="0"/>
              <a:t>ipldev/scratch/eunyokim/src/OpenCV/opencv/modules/ml/src/ann_mlp.cpp</a:t>
            </a:r>
            <a:r>
              <a:rPr lang="en-US" sz="1400" dirty="0" smtClean="0"/>
              <a:t>, line 641</a:t>
            </a:r>
          </a:p>
          <a:p>
            <a:r>
              <a:rPr lang="en-US" sz="1400" dirty="0" smtClean="0"/>
              <a:t>terminate called after throwing an instance of '</a:t>
            </a:r>
            <a:r>
              <a:rPr lang="en-US" sz="1400" dirty="0" err="1" smtClean="0"/>
              <a:t>cv::Exception</a:t>
            </a:r>
            <a:r>
              <a:rPr lang="en-US" sz="1400" dirty="0" smtClean="0"/>
              <a:t>'</a:t>
            </a:r>
          </a:p>
          <a:p>
            <a:r>
              <a:rPr lang="en-US" sz="1400" dirty="0" smtClean="0"/>
              <a:t>  what():  /ipldev/scratch/eunyokim/src/OpenCV/opencv/modules/ml/src/ann_mlp.cpp:641: error: (-211) Some of new output training vector components run exceed the original range too much in function </a:t>
            </a:r>
            <a:r>
              <a:rPr lang="en-US" sz="1400" dirty="0" err="1" smtClean="0"/>
              <a:t>CvANN_MLP::calc_output_scale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Aborted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5029200" y="5334000"/>
            <a:ext cx="3581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Error </a:t>
            </a:r>
            <a:r>
              <a:rPr lang="en-US" dirty="0" smtClean="0"/>
              <a:t>from </a:t>
            </a:r>
            <a:r>
              <a:rPr lang="en-US" dirty="0" err="1" smtClean="0"/>
              <a:t>CvANN_MLP::calc_output_scale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6200" y="1219200"/>
            <a:ext cx="8991600" cy="556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62400" y="3581400"/>
            <a:ext cx="4419600" cy="2971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accent3"/>
                </a:solidFill>
              </a:rPr>
              <a:t>@</a:t>
            </a:r>
            <a:r>
              <a:rPr lang="en-US" sz="1600" dirty="0" err="1" smtClean="0">
                <a:solidFill>
                  <a:schemeClr val="accent3"/>
                </a:solidFill>
              </a:rPr>
              <a:t>CvANN_MLP::calc_output_scale</a:t>
            </a:r>
            <a:endParaRPr lang="en-US" sz="1600" dirty="0" smtClean="0">
              <a:solidFill>
                <a:schemeClr val="accent3"/>
              </a:solidFill>
            </a:endParaRPr>
          </a:p>
          <a:p>
            <a:endParaRPr lang="en-US" sz="1600" dirty="0" smtClean="0">
              <a:solidFill>
                <a:schemeClr val="accent3"/>
              </a:solidFill>
            </a:endParaRPr>
          </a:p>
          <a:p>
            <a:r>
              <a:rPr lang="en-US" sz="1600" dirty="0" smtClean="0">
                <a:solidFill>
                  <a:schemeClr val="accent3"/>
                </a:solidFill>
              </a:rPr>
              <a:t>//Changed between scale and </a:t>
            </a:r>
            <a:r>
              <a:rPr lang="en-US" sz="1600" dirty="0" err="1" smtClean="0">
                <a:solidFill>
                  <a:schemeClr val="accent3"/>
                </a:solidFill>
              </a:rPr>
              <a:t>inv_scale</a:t>
            </a:r>
            <a:endParaRPr lang="en-US" sz="1600" dirty="0" smtClean="0">
              <a:solidFill>
                <a:schemeClr val="accent3"/>
              </a:solidFill>
            </a:endParaRPr>
          </a:p>
          <a:p>
            <a:r>
              <a:rPr lang="en-US" sz="1600" dirty="0" smtClean="0"/>
              <a:t>    double* </a:t>
            </a:r>
            <a:r>
              <a:rPr lang="en-US" sz="1600" dirty="0" err="1" smtClean="0"/>
              <a:t>inv_scale</a:t>
            </a:r>
            <a:r>
              <a:rPr lang="en-US" sz="1600" dirty="0" smtClean="0"/>
              <a:t> = </a:t>
            </a:r>
            <a:r>
              <a:rPr lang="en-US" sz="1600" dirty="0" err="1" smtClean="0"/>
              <a:t>weights[l_count</a:t>
            </a:r>
            <a:r>
              <a:rPr lang="en-US" sz="1600" dirty="0" smtClean="0"/>
              <a:t>];</a:t>
            </a:r>
          </a:p>
          <a:p>
            <a:r>
              <a:rPr lang="en-US" sz="1600" dirty="0" smtClean="0"/>
              <a:t>double* scale = weights[l_count+1]; </a:t>
            </a:r>
          </a:p>
          <a:p>
            <a:endParaRPr lang="en-US" sz="1600" dirty="0" smtClean="0"/>
          </a:p>
          <a:p>
            <a:r>
              <a:rPr lang="en-US" sz="1600" dirty="0" smtClean="0">
                <a:solidFill>
                  <a:srgbClr val="9BBB59"/>
                </a:solidFill>
              </a:rPr>
              <a:t>//change scale &lt;-&gt; </a:t>
            </a:r>
            <a:r>
              <a:rPr lang="en-US" sz="1600" dirty="0" err="1" smtClean="0">
                <a:solidFill>
                  <a:srgbClr val="9BBB59"/>
                </a:solidFill>
              </a:rPr>
              <a:t>inv_scale</a:t>
            </a:r>
            <a:endParaRPr lang="en-US" sz="1600" dirty="0" smtClean="0">
              <a:solidFill>
                <a:srgbClr val="9BBB59"/>
              </a:solidFill>
            </a:endParaRPr>
          </a:p>
          <a:p>
            <a:r>
              <a:rPr lang="en-US" sz="1600" dirty="0" smtClean="0"/>
              <a:t>            </a:t>
            </a:r>
            <a:r>
              <a:rPr lang="en-US" sz="1600" dirty="0" err="1" smtClean="0"/>
              <a:t>scale[j</a:t>
            </a:r>
            <a:r>
              <a:rPr lang="en-US" sz="1600" dirty="0" smtClean="0"/>
              <a:t>*2] = a; </a:t>
            </a:r>
            <a:r>
              <a:rPr lang="en-US" sz="1600" dirty="0" err="1" smtClean="0"/>
              <a:t>scale[j</a:t>
            </a:r>
            <a:r>
              <a:rPr lang="en-US" sz="1600" dirty="0" smtClean="0"/>
              <a:t>*2+1] = </a:t>
            </a:r>
            <a:r>
              <a:rPr lang="en-US" sz="1600" dirty="0" err="1" smtClean="0"/>
              <a:t>b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          a = 1./a; </a:t>
            </a:r>
            <a:r>
              <a:rPr lang="en-US" sz="1600" dirty="0" err="1" smtClean="0"/>
              <a:t>b</a:t>
            </a:r>
            <a:r>
              <a:rPr lang="en-US" sz="1600" dirty="0" smtClean="0"/>
              <a:t> = -</a:t>
            </a:r>
            <a:r>
              <a:rPr lang="en-US" sz="1600" dirty="0" err="1" smtClean="0"/>
              <a:t>b</a:t>
            </a:r>
            <a:r>
              <a:rPr lang="en-US" sz="1600" dirty="0" smtClean="0"/>
              <a:t>*a;</a:t>
            </a:r>
          </a:p>
          <a:p>
            <a:r>
              <a:rPr lang="en-US" sz="1600" dirty="0" smtClean="0"/>
              <a:t>            </a:t>
            </a:r>
            <a:r>
              <a:rPr lang="en-US" sz="1600" dirty="0" err="1" smtClean="0"/>
              <a:t>inv_scale[j</a:t>
            </a:r>
            <a:r>
              <a:rPr lang="en-US" sz="1600" dirty="0" smtClean="0"/>
              <a:t>*2] = a; </a:t>
            </a:r>
            <a:r>
              <a:rPr lang="en-US" sz="1600" dirty="0" err="1" smtClean="0"/>
              <a:t>inv_scale[j</a:t>
            </a:r>
            <a:r>
              <a:rPr lang="en-US" sz="1600" dirty="0" smtClean="0"/>
              <a:t>*2+1] = </a:t>
            </a:r>
            <a:r>
              <a:rPr lang="en-US" sz="1600" dirty="0" err="1" smtClean="0"/>
              <a:t>b</a:t>
            </a:r>
            <a:r>
              <a:rPr lang="en-US" sz="1600" dirty="0" smtClean="0"/>
              <a:t>;</a:t>
            </a:r>
          </a:p>
          <a:p>
            <a:pPr algn="ctr"/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304800" y="152400"/>
            <a:ext cx="29260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 : 0.526315, 0.5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85800"/>
            <a:ext cx="29260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Inv_scale</a:t>
            </a:r>
            <a:r>
              <a:rPr lang="en-US" dirty="0" smtClean="0"/>
              <a:t>: 1.9,-0.95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6096000"/>
            <a:ext cx="292608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Inv_scale</a:t>
            </a:r>
            <a:r>
              <a:rPr lang="en-US" dirty="0" smtClean="0"/>
              <a:t> : 0.526315, 0.5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5334000"/>
            <a:ext cx="292608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Scale: 1.9,-0.95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429000" y="1371600"/>
            <a:ext cx="5410200" cy="1981200"/>
            <a:chOff x="3429000" y="1295400"/>
            <a:chExt cx="5410200" cy="1981200"/>
          </a:xfrm>
        </p:grpSpPr>
        <p:sp>
          <p:nvSpPr>
            <p:cNvPr id="9" name="Rectangle 8"/>
            <p:cNvSpPr/>
            <p:nvPr/>
          </p:nvSpPr>
          <p:spPr>
            <a:xfrm>
              <a:off x="3429000" y="1295400"/>
              <a:ext cx="5410200" cy="19812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dirty="0" smtClean="0"/>
                <a:t>Correct Calculation</a:t>
              </a:r>
              <a:endParaRPr lang="en-US" dirty="0"/>
            </a:p>
          </p:txBody>
        </p:sp>
        <p:graphicFrame>
          <p:nvGraphicFramePr>
            <p:cNvPr id="16386" name="Object 2"/>
            <p:cNvGraphicFramePr>
              <a:graphicFrameLocks noChangeAspect="1"/>
            </p:cNvGraphicFramePr>
            <p:nvPr/>
          </p:nvGraphicFramePr>
          <p:xfrm>
            <a:off x="3676650" y="2457450"/>
            <a:ext cx="5010150" cy="666750"/>
          </p:xfrm>
          <a:graphic>
            <a:graphicData uri="http://schemas.openxmlformats.org/presentationml/2006/ole">
              <p:oleObj spid="_x0000_s16386" name="Equation" r:id="rId3" imgW="3340100" imgH="444500" progId="Equation.3">
                <p:embed/>
              </p:oleObj>
            </a:graphicData>
          </a:graphic>
        </p:graphicFrame>
        <p:graphicFrame>
          <p:nvGraphicFramePr>
            <p:cNvPr id="16387" name="Object 3"/>
            <p:cNvGraphicFramePr>
              <a:graphicFrameLocks noChangeAspect="1"/>
            </p:cNvGraphicFramePr>
            <p:nvPr/>
          </p:nvGraphicFramePr>
          <p:xfrm>
            <a:off x="3676650" y="1676400"/>
            <a:ext cx="5010150" cy="628650"/>
          </p:xfrm>
          <a:graphic>
            <a:graphicData uri="http://schemas.openxmlformats.org/presentationml/2006/ole">
              <p:oleObj spid="_x0000_s16387" name="Equation" r:id="rId4" imgW="3340100" imgH="419100" progId="Equation.3">
                <p:embed/>
              </p:oleObj>
            </a:graphicData>
          </a:graphic>
        </p:graphicFrame>
      </p:grpSp>
      <p:cxnSp>
        <p:nvCxnSpPr>
          <p:cNvPr id="14" name="Straight Arrow Connector 13"/>
          <p:cNvCxnSpPr/>
          <p:nvPr/>
        </p:nvCxnSpPr>
        <p:spPr>
          <a:xfrm>
            <a:off x="534194" y="3579812"/>
            <a:ext cx="2438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504825" y="3476625"/>
            <a:ext cx="21923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600200" y="3581400"/>
            <a:ext cx="685800" cy="1588"/>
          </a:xfrm>
          <a:prstGeom prst="line">
            <a:avLst/>
          </a:prstGeom>
          <a:ln w="38100" cmpd="sng">
            <a:solidFill>
              <a:srgbClr val="00009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800894" y="3618706"/>
            <a:ext cx="1600200" cy="1588"/>
          </a:xfrm>
          <a:prstGeom prst="line">
            <a:avLst/>
          </a:prstGeom>
          <a:ln w="3810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39823" y="2680900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0.95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371600" y="3533001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043911" y="3733800"/>
            <a:ext cx="398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1.0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039823" y="4281100"/>
            <a:ext cx="535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-0.95</a:t>
            </a:r>
            <a:endParaRPr lang="en-US" sz="1200" dirty="0"/>
          </a:p>
        </p:txBody>
      </p:sp>
      <p:sp>
        <p:nvSpPr>
          <p:cNvPr id="26" name="Bent Arrow 25"/>
          <p:cNvSpPr/>
          <p:nvPr/>
        </p:nvSpPr>
        <p:spPr>
          <a:xfrm flipH="1">
            <a:off x="1735008" y="2971800"/>
            <a:ext cx="398592" cy="457200"/>
          </a:xfrm>
          <a:prstGeom prst="bentArrow">
            <a:avLst>
              <a:gd name="adj1" fmla="val 25000"/>
              <a:gd name="adj2" fmla="val 27723"/>
              <a:gd name="adj3" fmla="val 25000"/>
              <a:gd name="adj4" fmla="val 4375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81000"/>
            <a:ext cx="46482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$ ./XORTEST_EXE 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</a:t>
            </a:r>
            <a:r>
              <a:rPr lang="en-US" sz="1000" dirty="0" err="1" smtClean="0"/>
              <a:t>1th</a:t>
            </a:r>
            <a:r>
              <a:rPr lang="en-US" sz="1000" dirty="0" smtClean="0"/>
              <a:t>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-0.00967112</a:t>
            </a:r>
          </a:p>
          <a:p>
            <a:r>
              <a:rPr lang="en-US" sz="1000" dirty="0" smtClean="0"/>
              <a:t>1 ,0 : 1.02556</a:t>
            </a:r>
          </a:p>
          <a:p>
            <a:r>
              <a:rPr lang="en-US" sz="1000" dirty="0" smtClean="0"/>
              <a:t>0 ,1 : 0.977691</a:t>
            </a:r>
          </a:p>
          <a:p>
            <a:r>
              <a:rPr lang="en-US" sz="1000" dirty="0" smtClean="0"/>
              <a:t>1 ,1 : 0.107821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</a:t>
            </a:r>
            <a:r>
              <a:rPr lang="en-US" sz="1000" dirty="0" err="1" smtClean="0"/>
              <a:t>2th</a:t>
            </a:r>
            <a:r>
              <a:rPr lang="en-US" sz="1000" dirty="0" smtClean="0"/>
              <a:t>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</a:t>
            </a:r>
            <a:r>
              <a:rPr lang="en-US" sz="1000" dirty="0" err="1" smtClean="0"/>
              <a:t>3th</a:t>
            </a:r>
            <a:r>
              <a:rPr lang="en-US" sz="1000" dirty="0" smtClean="0"/>
              <a:t>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4th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5th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</p:txBody>
      </p:sp>
      <p:sp>
        <p:nvSpPr>
          <p:cNvPr id="3" name="Rectangle 2"/>
          <p:cNvSpPr/>
          <p:nvPr/>
        </p:nvSpPr>
        <p:spPr>
          <a:xfrm>
            <a:off x="4495800" y="533400"/>
            <a:ext cx="4572000" cy="6249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6th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7th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8th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9th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 * 10th Iteration with </a:t>
            </a:r>
            <a:r>
              <a:rPr lang="en-US" sz="1000" dirty="0" err="1" smtClean="0"/>
              <a:t>initialzation</a:t>
            </a:r>
            <a:r>
              <a:rPr lang="en-US" sz="1000" dirty="0" smtClean="0"/>
              <a:t> of weights</a:t>
            </a:r>
          </a:p>
          <a:p>
            <a:r>
              <a:rPr lang="en-US" sz="1000" dirty="0" smtClean="0"/>
              <a:t> =========== =========== =========== =========== ===========</a:t>
            </a:r>
          </a:p>
          <a:p>
            <a:r>
              <a:rPr lang="en-US" sz="1000" dirty="0" smtClean="0"/>
              <a:t> * iteration :1000</a:t>
            </a:r>
          </a:p>
          <a:p>
            <a:r>
              <a:rPr lang="en-US" sz="1000" dirty="0" smtClean="0"/>
              <a:t>0 ,0 : 0.151086</a:t>
            </a:r>
          </a:p>
          <a:p>
            <a:r>
              <a:rPr lang="en-US" sz="1000" dirty="0" smtClean="0"/>
              <a:t>1 ,0 : 1.02622</a:t>
            </a:r>
          </a:p>
          <a:p>
            <a:r>
              <a:rPr lang="en-US" sz="1000" dirty="0" smtClean="0"/>
              <a:t>0 ,1 : 1.02324</a:t>
            </a:r>
          </a:p>
          <a:p>
            <a:r>
              <a:rPr lang="en-US" sz="1000" dirty="0" smtClean="0"/>
              <a:t>1 ,1 : 0.530521</a:t>
            </a:r>
            <a:endParaRPr lang="en-US" sz="1000" dirty="0"/>
          </a:p>
        </p:txBody>
      </p:sp>
      <p:sp>
        <p:nvSpPr>
          <p:cNvPr id="4" name="Rectangle 3"/>
          <p:cNvSpPr/>
          <p:nvPr/>
        </p:nvSpPr>
        <p:spPr>
          <a:xfrm>
            <a:off x="6934200" y="4800600"/>
            <a:ext cx="16002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Work Well!!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5105400" cy="6186307"/>
          </a:xfrm>
          <a:prstGeom prst="rect">
            <a:avLst/>
          </a:prstGeom>
          <a:solidFill>
            <a:schemeClr val="tx1"/>
          </a:solidFill>
          <a:ln w="38100" cmpd="sng"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void </a:t>
            </a:r>
            <a:r>
              <a:rPr lang="en-US" sz="1200" dirty="0" err="1" smtClean="0">
                <a:solidFill>
                  <a:schemeClr val="bg1"/>
                </a:solidFill>
              </a:rPr>
              <a:t>CvANN_MLP::calc_output_scale</a:t>
            </a:r>
            <a:r>
              <a:rPr lang="en-US" sz="1200" dirty="0" smtClean="0">
                <a:solidFill>
                  <a:schemeClr val="bg1"/>
                </a:solidFill>
              </a:rPr>
              <a:t>( const </a:t>
            </a:r>
            <a:r>
              <a:rPr lang="en-US" sz="1200" dirty="0" err="1" smtClean="0">
                <a:solidFill>
                  <a:schemeClr val="bg1"/>
                </a:solidFill>
              </a:rPr>
              <a:t>CvVectors</a:t>
            </a:r>
            <a:r>
              <a:rPr lang="en-US" sz="1200" dirty="0" smtClean="0">
                <a:solidFill>
                  <a:schemeClr val="bg1"/>
                </a:solidFill>
              </a:rPr>
              <a:t>* </a:t>
            </a:r>
            <a:r>
              <a:rPr lang="en-US" sz="1200" dirty="0" err="1" smtClean="0">
                <a:solidFill>
                  <a:schemeClr val="bg1"/>
                </a:solidFill>
              </a:rPr>
              <a:t>vecs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int</a:t>
            </a:r>
            <a:r>
              <a:rPr lang="en-US" sz="1200" dirty="0" smtClean="0">
                <a:solidFill>
                  <a:schemeClr val="bg1"/>
                </a:solidFill>
              </a:rPr>
              <a:t> flags )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{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  <a:r>
              <a:rPr lang="en-US" sz="1200" dirty="0" err="1" smtClean="0">
                <a:solidFill>
                  <a:schemeClr val="bg1"/>
                </a:solidFill>
              </a:rPr>
              <a:t>int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j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vcount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layer_sizes</a:t>
            </a:r>
            <a:r>
              <a:rPr lang="en-US" sz="1200" dirty="0" smtClean="0">
                <a:solidFill>
                  <a:schemeClr val="bg1"/>
                </a:solidFill>
              </a:rPr>
              <a:t>-&gt;</a:t>
            </a:r>
            <a:r>
              <a:rPr lang="en-US" sz="1200" dirty="0" err="1" smtClean="0">
                <a:solidFill>
                  <a:schemeClr val="bg1"/>
                </a:solidFill>
              </a:rPr>
              <a:t>data.i[layer_sizes</a:t>
            </a:r>
            <a:r>
              <a:rPr lang="en-US" sz="1200" dirty="0" smtClean="0">
                <a:solidFill>
                  <a:schemeClr val="bg1"/>
                </a:solidFill>
              </a:rPr>
              <a:t>-&gt;cols-1];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  <a:r>
              <a:rPr lang="en-US" sz="1200" dirty="0" err="1" smtClean="0">
                <a:solidFill>
                  <a:schemeClr val="bg1"/>
                </a:solidFill>
              </a:rPr>
              <a:t>int</a:t>
            </a:r>
            <a:r>
              <a:rPr lang="en-US" sz="1200" dirty="0" smtClean="0">
                <a:solidFill>
                  <a:schemeClr val="bg1"/>
                </a:solidFill>
              </a:rPr>
              <a:t> type = </a:t>
            </a:r>
            <a:r>
              <a:rPr lang="en-US" sz="1200" dirty="0" err="1" smtClean="0">
                <a:solidFill>
                  <a:schemeClr val="bg1"/>
                </a:solidFill>
              </a:rPr>
              <a:t>vecs</a:t>
            </a:r>
            <a:r>
              <a:rPr lang="en-US" sz="1200" dirty="0" smtClean="0">
                <a:solidFill>
                  <a:schemeClr val="bg1"/>
                </a:solidFill>
              </a:rPr>
              <a:t>-&gt;type;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double </a:t>
            </a:r>
            <a:r>
              <a:rPr lang="en-US" sz="1200" dirty="0" err="1" smtClean="0">
                <a:solidFill>
                  <a:schemeClr val="bg1"/>
                </a:solidFill>
              </a:rPr>
              <a:t>m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min_val</a:t>
            </a:r>
            <a:r>
              <a:rPr lang="en-US" sz="1200" dirty="0" smtClean="0">
                <a:solidFill>
                  <a:schemeClr val="bg1"/>
                </a:solidFill>
              </a:rPr>
              <a:t>, M = </a:t>
            </a:r>
            <a:r>
              <a:rPr lang="en-US" sz="1200" dirty="0" err="1" smtClean="0">
                <a:solidFill>
                  <a:schemeClr val="bg1"/>
                </a:solidFill>
              </a:rPr>
              <a:t>max_val</a:t>
            </a:r>
            <a:r>
              <a:rPr lang="en-US" sz="1200" dirty="0" smtClean="0">
                <a:solidFill>
                  <a:schemeClr val="bg1"/>
                </a:solidFill>
              </a:rPr>
              <a:t>, m1 = min_val1, M1 = max_val1;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  <a:r>
              <a:rPr lang="en-US" sz="1200" dirty="0" err="1" smtClean="0">
                <a:solidFill>
                  <a:schemeClr val="bg1"/>
                </a:solidFill>
              </a:rPr>
              <a:t>bool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reset_weights</a:t>
            </a:r>
            <a:r>
              <a:rPr lang="en-US" sz="1200" dirty="0" smtClean="0">
                <a:solidFill>
                  <a:schemeClr val="bg1"/>
                </a:solidFill>
              </a:rPr>
              <a:t> = (flags &amp; UPDATE_WEIGHTS) == 0;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  <a:r>
              <a:rPr lang="en-US" sz="1200" dirty="0" err="1" smtClean="0">
                <a:solidFill>
                  <a:schemeClr val="bg1"/>
                </a:solidFill>
              </a:rPr>
              <a:t>bool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no_scale</a:t>
            </a:r>
            <a:r>
              <a:rPr lang="en-US" sz="1200" dirty="0" smtClean="0">
                <a:solidFill>
                  <a:schemeClr val="bg1"/>
                </a:solidFill>
              </a:rPr>
              <a:t> = (flags &amp; NO_OUTPUT_SCALE) != 0;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  <a:r>
              <a:rPr lang="en-US" sz="1200" dirty="0" err="1" smtClean="0">
                <a:solidFill>
                  <a:schemeClr val="bg1"/>
                </a:solidFill>
              </a:rPr>
              <a:t>int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l_count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layer_sizes</a:t>
            </a:r>
            <a:r>
              <a:rPr lang="en-US" sz="1200" dirty="0" smtClean="0">
                <a:solidFill>
                  <a:schemeClr val="bg1"/>
                </a:solidFill>
              </a:rPr>
              <a:t>-&gt;cols;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//Changed between scale and </a:t>
            </a:r>
            <a:r>
              <a:rPr lang="en-US" sz="1200" dirty="0" err="1" smtClean="0">
                <a:solidFill>
                  <a:schemeClr val="bg1"/>
                </a:solidFill>
              </a:rPr>
              <a:t>inv_scale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    double* </a:t>
            </a:r>
            <a:r>
              <a:rPr lang="en-US" sz="1200" dirty="0" err="1" smtClean="0">
                <a:solidFill>
                  <a:schemeClr val="bg1"/>
                </a:solidFill>
              </a:rPr>
              <a:t>inv_scale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weights[l_count</a:t>
            </a:r>
            <a:r>
              <a:rPr lang="en-US" sz="1200" dirty="0" smtClean="0">
                <a:solidFill>
                  <a:schemeClr val="bg1"/>
                </a:solidFill>
              </a:rPr>
              <a:t>];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double* scale = weights[l_count+1];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  <a:r>
              <a:rPr lang="en-US" sz="1200" dirty="0" err="1" smtClean="0">
                <a:solidFill>
                  <a:schemeClr val="bg1"/>
                </a:solidFill>
              </a:rPr>
              <a:t>int</a:t>
            </a:r>
            <a:r>
              <a:rPr lang="en-US" sz="1200" dirty="0" smtClean="0">
                <a:solidFill>
                  <a:schemeClr val="bg1"/>
                </a:solidFill>
              </a:rPr>
              <a:t> count = </a:t>
            </a:r>
            <a:r>
              <a:rPr lang="en-US" sz="1200" dirty="0" err="1" smtClean="0">
                <a:solidFill>
                  <a:schemeClr val="bg1"/>
                </a:solidFill>
              </a:rPr>
              <a:t>vecs</a:t>
            </a:r>
            <a:r>
              <a:rPr lang="en-US" sz="1200" dirty="0" smtClean="0">
                <a:solidFill>
                  <a:schemeClr val="bg1"/>
                </a:solidFill>
              </a:rPr>
              <a:t>-&gt;count;</a:t>
            </a:r>
          </a:p>
          <a:p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….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if( </a:t>
            </a:r>
            <a:r>
              <a:rPr lang="en-US" sz="1200" dirty="0" err="1" smtClean="0">
                <a:solidFill>
                  <a:schemeClr val="bg1"/>
                </a:solidFill>
              </a:rPr>
              <a:t>reset_weights</a:t>
            </a:r>
            <a:r>
              <a:rPr lang="en-US" sz="1200" dirty="0" smtClean="0">
                <a:solidFill>
                  <a:schemeClr val="bg1"/>
                </a:solidFill>
              </a:rPr>
              <a:t> )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for( </a:t>
            </a:r>
            <a:r>
              <a:rPr lang="en-US" sz="1200" dirty="0" err="1" smtClean="0">
                <a:solidFill>
                  <a:schemeClr val="bg1"/>
                </a:solidFill>
              </a:rPr>
              <a:t>j</a:t>
            </a:r>
            <a:r>
              <a:rPr lang="en-US" sz="1200" dirty="0" smtClean="0">
                <a:solidFill>
                  <a:schemeClr val="bg1"/>
                </a:solidFill>
              </a:rPr>
              <a:t> = 0; </a:t>
            </a:r>
            <a:r>
              <a:rPr lang="en-US" sz="1200" dirty="0" err="1" smtClean="0">
                <a:solidFill>
                  <a:schemeClr val="bg1"/>
                </a:solidFill>
              </a:rPr>
              <a:t>j</a:t>
            </a:r>
            <a:r>
              <a:rPr lang="en-US" sz="1200" dirty="0" smtClean="0">
                <a:solidFill>
                  <a:schemeClr val="bg1"/>
                </a:solidFill>
              </a:rPr>
              <a:t> &lt; </a:t>
            </a:r>
            <a:r>
              <a:rPr lang="en-US" sz="1200" dirty="0" err="1" smtClean="0">
                <a:solidFill>
                  <a:schemeClr val="bg1"/>
                </a:solidFill>
              </a:rPr>
              <a:t>vcount</a:t>
            </a:r>
            <a:r>
              <a:rPr lang="en-US" sz="1200" dirty="0" smtClean="0">
                <a:solidFill>
                  <a:schemeClr val="bg1"/>
                </a:solidFill>
              </a:rPr>
              <a:t>; </a:t>
            </a:r>
            <a:r>
              <a:rPr lang="en-US" sz="1200" dirty="0" err="1" smtClean="0">
                <a:solidFill>
                  <a:schemeClr val="bg1"/>
                </a:solidFill>
              </a:rPr>
              <a:t>j</a:t>
            </a:r>
            <a:r>
              <a:rPr lang="en-US" sz="1200" dirty="0" smtClean="0">
                <a:solidFill>
                  <a:schemeClr val="bg1"/>
                </a:solidFill>
              </a:rPr>
              <a:t>++ )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{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// map </a:t>
            </a:r>
            <a:r>
              <a:rPr lang="en-US" sz="1200" dirty="0" err="1" smtClean="0">
                <a:solidFill>
                  <a:schemeClr val="bg1"/>
                </a:solidFill>
              </a:rPr>
              <a:t>mj..Mj</a:t>
            </a:r>
            <a:r>
              <a:rPr lang="en-US" sz="1200" dirty="0" smtClean="0">
                <a:solidFill>
                  <a:schemeClr val="bg1"/>
                </a:solidFill>
              </a:rPr>
              <a:t> to </a:t>
            </a:r>
            <a:r>
              <a:rPr lang="en-US" sz="1200" dirty="0" err="1" smtClean="0">
                <a:solidFill>
                  <a:schemeClr val="bg1"/>
                </a:solidFill>
              </a:rPr>
              <a:t>m..M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double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scale[j</a:t>
            </a:r>
            <a:r>
              <a:rPr lang="en-US" sz="1200" dirty="0" smtClean="0">
                <a:solidFill>
                  <a:schemeClr val="bg1"/>
                </a:solidFill>
              </a:rPr>
              <a:t>*2],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scale[j</a:t>
            </a:r>
            <a:r>
              <a:rPr lang="en-US" sz="1200" dirty="0" smtClean="0">
                <a:solidFill>
                  <a:schemeClr val="bg1"/>
                </a:solidFill>
              </a:rPr>
              <a:t>*2+1];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double a, 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double delta =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 -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if( delta &lt; DBL_EPSILON )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    a = 1, 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 = (M + </a:t>
            </a:r>
            <a:r>
              <a:rPr lang="en-US" sz="1200" dirty="0" err="1" smtClean="0">
                <a:solidFill>
                  <a:schemeClr val="bg1"/>
                </a:solidFill>
              </a:rPr>
              <a:t>m</a:t>
            </a:r>
            <a:r>
              <a:rPr lang="en-US" sz="1200" dirty="0" smtClean="0">
                <a:solidFill>
                  <a:schemeClr val="bg1"/>
                </a:solidFill>
              </a:rPr>
              <a:t> -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 -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)*0.5;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else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    a = (M - </a:t>
            </a:r>
            <a:r>
              <a:rPr lang="en-US" sz="1200" dirty="0" err="1" smtClean="0">
                <a:solidFill>
                  <a:schemeClr val="bg1"/>
                </a:solidFill>
              </a:rPr>
              <a:t>m</a:t>
            </a:r>
            <a:r>
              <a:rPr lang="en-US" sz="1200" dirty="0" smtClean="0">
                <a:solidFill>
                  <a:schemeClr val="bg1"/>
                </a:solidFill>
              </a:rPr>
              <a:t>)/delta, 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 = </a:t>
            </a:r>
            <a:r>
              <a:rPr lang="en-US" sz="1200" dirty="0" err="1" smtClean="0">
                <a:solidFill>
                  <a:schemeClr val="bg1"/>
                </a:solidFill>
              </a:rPr>
              <a:t>m</a:t>
            </a:r>
            <a:r>
              <a:rPr lang="en-US" sz="1200" dirty="0" smtClean="0">
                <a:solidFill>
                  <a:schemeClr val="bg1"/>
                </a:solidFill>
              </a:rPr>
              <a:t> - </a:t>
            </a:r>
            <a:r>
              <a:rPr lang="en-US" sz="1200" dirty="0" err="1" smtClean="0">
                <a:solidFill>
                  <a:schemeClr val="bg1"/>
                </a:solidFill>
              </a:rPr>
              <a:t>mj</a:t>
            </a:r>
            <a:r>
              <a:rPr lang="en-US" sz="1200" dirty="0" smtClean="0">
                <a:solidFill>
                  <a:schemeClr val="bg1"/>
                </a:solidFill>
              </a:rPr>
              <a:t>*a;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//change scale &lt;-&gt; </a:t>
            </a:r>
            <a:r>
              <a:rPr lang="en-US" sz="1200" dirty="0" err="1" smtClean="0">
                <a:solidFill>
                  <a:schemeClr val="bg1"/>
                </a:solidFill>
              </a:rPr>
              <a:t>inv_scale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</a:t>
            </a:r>
            <a:r>
              <a:rPr lang="en-US" sz="1200" dirty="0" err="1" smtClean="0">
                <a:solidFill>
                  <a:schemeClr val="bg1"/>
                </a:solidFill>
              </a:rPr>
              <a:t>scale[j</a:t>
            </a:r>
            <a:r>
              <a:rPr lang="en-US" sz="1200" dirty="0" smtClean="0">
                <a:solidFill>
                  <a:schemeClr val="bg1"/>
                </a:solidFill>
              </a:rPr>
              <a:t>*2] = a; </a:t>
            </a:r>
            <a:r>
              <a:rPr lang="en-US" sz="1200" dirty="0" err="1" smtClean="0">
                <a:solidFill>
                  <a:schemeClr val="bg1"/>
                </a:solidFill>
              </a:rPr>
              <a:t>scale[j</a:t>
            </a:r>
            <a:r>
              <a:rPr lang="en-US" sz="1200" dirty="0" smtClean="0">
                <a:solidFill>
                  <a:schemeClr val="bg1"/>
                </a:solidFill>
              </a:rPr>
              <a:t>*2+1] = 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a = 1./a; 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 = -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*a;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    </a:t>
            </a:r>
            <a:r>
              <a:rPr lang="en-US" sz="1200" dirty="0" err="1" smtClean="0">
                <a:solidFill>
                  <a:schemeClr val="bg1"/>
                </a:solidFill>
              </a:rPr>
              <a:t>inv_scale[j</a:t>
            </a:r>
            <a:r>
              <a:rPr lang="en-US" sz="1200" dirty="0" smtClean="0">
                <a:solidFill>
                  <a:schemeClr val="bg1"/>
                </a:solidFill>
              </a:rPr>
              <a:t>*2] = a; </a:t>
            </a:r>
            <a:r>
              <a:rPr lang="en-US" sz="1200" dirty="0" err="1" smtClean="0">
                <a:solidFill>
                  <a:schemeClr val="bg1"/>
                </a:solidFill>
              </a:rPr>
              <a:t>inv_scale[j</a:t>
            </a:r>
            <a:r>
              <a:rPr lang="en-US" sz="1200" dirty="0" smtClean="0">
                <a:solidFill>
                  <a:schemeClr val="bg1"/>
                </a:solidFill>
              </a:rPr>
              <a:t>*2+1] = </a:t>
            </a:r>
            <a:r>
              <a:rPr lang="en-US" sz="1200" dirty="0" err="1" smtClean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   }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__END__;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}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752600"/>
            <a:ext cx="3505200" cy="533400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4876800"/>
            <a:ext cx="3505200" cy="762000"/>
          </a:xfrm>
          <a:prstGeom prst="rect">
            <a:avLst/>
          </a:prstGeom>
          <a:solidFill>
            <a:schemeClr val="accent2">
              <a:lumMod val="75000"/>
              <a:alpha val="21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4724400" y="1371600"/>
            <a:ext cx="4191000" cy="1219200"/>
          </a:xfrm>
          <a:prstGeom prst="wedgeRoundRectCallout">
            <a:avLst>
              <a:gd name="adj1" fmla="val -68669"/>
              <a:gd name="adj2" fmla="val 195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Weights[l_count</a:t>
            </a:r>
            <a:r>
              <a:rPr lang="en-US" dirty="0" smtClean="0">
                <a:solidFill>
                  <a:schemeClr val="accent2"/>
                </a:solidFill>
              </a:rPr>
              <a:t>] </a:t>
            </a:r>
            <a:r>
              <a:rPr lang="en-US" dirty="0" smtClean="0"/>
              <a:t>and 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weights[l_count+1] </a:t>
            </a:r>
            <a:r>
              <a:rPr lang="en-US" dirty="0" smtClean="0"/>
              <a:t>are used as </a:t>
            </a:r>
            <a:r>
              <a:rPr lang="en-US" dirty="0" err="1" smtClean="0">
                <a:solidFill>
                  <a:srgbClr val="C0504D"/>
                </a:solidFill>
              </a:rPr>
              <a:t>inv_scale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1F497D"/>
                </a:solidFill>
              </a:rPr>
              <a:t>scale </a:t>
            </a:r>
            <a:r>
              <a:rPr lang="en-US" dirty="0" smtClean="0"/>
              <a:t>respectively through out the program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724400" y="4572000"/>
            <a:ext cx="4191000" cy="1219200"/>
          </a:xfrm>
          <a:prstGeom prst="wedgeRoundRectCallout">
            <a:avLst>
              <a:gd name="adj1" fmla="val -68669"/>
              <a:gd name="adj2" fmla="val 195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Calculation formula has to be changed as well.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3291</Words>
  <Application>Microsoft Macintosh PowerPoint</Application>
  <PresentationFormat>On-screen Show (4:3)</PresentationFormat>
  <Paragraphs>244</Paragraphs>
  <Slides>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A OpenCV ann_mlp.cpp testing case for bug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 Kim</dc:creator>
  <cp:lastModifiedBy>Regina Kim</cp:lastModifiedBy>
  <cp:revision>12</cp:revision>
  <dcterms:created xsi:type="dcterms:W3CDTF">2010-09-20T19:42:44Z</dcterms:created>
  <dcterms:modified xsi:type="dcterms:W3CDTF">2010-09-20T19:44:19Z</dcterms:modified>
</cp:coreProperties>
</file>