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73" r:id="rId5"/>
    <p:sldId id="259" r:id="rId6"/>
    <p:sldId id="261" r:id="rId7"/>
    <p:sldId id="262" r:id="rId8"/>
    <p:sldId id="315" r:id="rId9"/>
    <p:sldId id="275" r:id="rId10"/>
    <p:sldId id="309" r:id="rId11"/>
    <p:sldId id="310" r:id="rId12"/>
    <p:sldId id="313" r:id="rId13"/>
    <p:sldId id="312" r:id="rId14"/>
    <p:sldId id="300" r:id="rId15"/>
    <p:sldId id="267" r:id="rId16"/>
    <p:sldId id="311" r:id="rId17"/>
    <p:sldId id="314" r:id="rId18"/>
    <p:sldId id="301" r:id="rId19"/>
    <p:sldId id="303" r:id="rId20"/>
    <p:sldId id="302" r:id="rId21"/>
    <p:sldId id="265" r:id="rId22"/>
    <p:sldId id="316" r:id="rId23"/>
    <p:sldId id="299" r:id="rId24"/>
    <p:sldId id="298" r:id="rId25"/>
    <p:sldId id="26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536" autoAdjust="0"/>
  </p:normalViewPr>
  <p:slideViewPr>
    <p:cSldViewPr snapToGrid="0" snapToObjects="1">
      <p:cViewPr varScale="1">
        <p:scale>
          <a:sx n="115" d="100"/>
          <a:sy n="115" d="100"/>
        </p:scale>
        <p:origin x="-5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70EA8-C758-9645-8851-4BB27AE23725}" type="datetimeFigureOut">
              <a:rPr lang="en-US" smtClean="0"/>
              <a:t>4.4.2013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53A23-88B1-454D-BC5D-CBD1E7EB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91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31D6-CC84-5748-93E5-79CF1742121C}" type="datetimeFigureOut">
              <a:rPr lang="en-US" smtClean="0"/>
              <a:t>4.4.2013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D728-0DE1-EB4A-83DB-460446D7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0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31D6-CC84-5748-93E5-79CF1742121C}" type="datetimeFigureOut">
              <a:rPr lang="en-US" smtClean="0"/>
              <a:t>4.4.2013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D728-0DE1-EB4A-83DB-460446D7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0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31D6-CC84-5748-93E5-79CF1742121C}" type="datetimeFigureOut">
              <a:rPr lang="en-US" smtClean="0"/>
              <a:t>4.4.2013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D728-0DE1-EB4A-83DB-460446D7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5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31D6-CC84-5748-93E5-79CF1742121C}" type="datetimeFigureOut">
              <a:rPr lang="en-US" smtClean="0"/>
              <a:t>4.4.2013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D728-0DE1-EB4A-83DB-460446D7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80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31D6-CC84-5748-93E5-79CF1742121C}" type="datetimeFigureOut">
              <a:rPr lang="en-US" smtClean="0"/>
              <a:t>4.4.2013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D728-0DE1-EB4A-83DB-460446D7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8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31D6-CC84-5748-93E5-79CF1742121C}" type="datetimeFigureOut">
              <a:rPr lang="en-US" smtClean="0"/>
              <a:t>4.4.2013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D728-0DE1-EB4A-83DB-460446D7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21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31D6-CC84-5748-93E5-79CF1742121C}" type="datetimeFigureOut">
              <a:rPr lang="en-US" smtClean="0"/>
              <a:t>4.4.2013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D728-0DE1-EB4A-83DB-460446D7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9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31D6-CC84-5748-93E5-79CF1742121C}" type="datetimeFigureOut">
              <a:rPr lang="en-US" smtClean="0"/>
              <a:t>4.4.2013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D728-0DE1-EB4A-83DB-460446D7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37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31D6-CC84-5748-93E5-79CF1742121C}" type="datetimeFigureOut">
              <a:rPr lang="en-US" smtClean="0"/>
              <a:t>4.4.2013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D728-0DE1-EB4A-83DB-460446D7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0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31D6-CC84-5748-93E5-79CF1742121C}" type="datetimeFigureOut">
              <a:rPr lang="en-US" smtClean="0"/>
              <a:t>4.4.2013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D728-0DE1-EB4A-83DB-460446D7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02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31D6-CC84-5748-93E5-79CF1742121C}" type="datetimeFigureOut">
              <a:rPr lang="en-US" smtClean="0"/>
              <a:t>4.4.2013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D728-0DE1-EB4A-83DB-460446D7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90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831D6-CC84-5748-93E5-79CF1742121C}" type="datetimeFigureOut">
              <a:rPr lang="en-US" smtClean="0"/>
              <a:t>4.4.2013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7D728-0DE1-EB4A-83DB-460446D7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7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ocs.opencv.org/doc/tutorials/introduction/table_of_content_introduction/table_of_content_introduction.html" TargetMode="External"/><Relationship Id="rId3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jp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ocs.opencv.org/modules/core/doc/intro.html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opencv.org/doc/tutorials/tutorials.html" TargetMode="External"/><Relationship Id="rId4" Type="http://schemas.openxmlformats.org/officeDocument/2006/relationships/hyperlink" Target="http://habrahabr.ru/company/itseez/blog/146434/" TargetMode="External"/><Relationship Id="rId5" Type="http://schemas.openxmlformats.org/officeDocument/2006/relationships/hyperlink" Target="http://szeliski.org/Book/" TargetMode="External"/><Relationship Id="rId6" Type="http://schemas.openxmlformats.org/officeDocument/2006/relationships/hyperlink" Target="http://www.amazon.com/Learning-OpenCV-Computer-Vision-Library/dp/0596516134" TargetMode="External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hyperlink" Target="opencv.or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Kirill.kornyakov@itseez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1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39381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/>
              <a:t>Библиотека </a:t>
            </a:r>
            <a:r>
              <a:rPr lang="ru-RU" b="1" dirty="0" err="1" smtClean="0"/>
              <a:t>OpenCV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Архитектура и возможности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362" y="4198298"/>
            <a:ext cx="6400800" cy="1752600"/>
          </a:xfrm>
        </p:spPr>
        <p:txBody>
          <a:bodyPr/>
          <a:lstStyle/>
          <a:p>
            <a:r>
              <a:rPr lang="fi-FI" dirty="0" err="1" smtClean="0"/>
              <a:t>Кирилл</a:t>
            </a:r>
            <a:r>
              <a:rPr lang="fi-FI" dirty="0" smtClean="0"/>
              <a:t> </a:t>
            </a:r>
            <a:r>
              <a:rPr lang="fi-FI" dirty="0" err="1" smtClean="0"/>
              <a:t>Корняков</a:t>
            </a:r>
            <a:r>
              <a:rPr lang="fi-FI" dirty="0" smtClean="0"/>
              <a:t>, Itseez</a:t>
            </a:r>
            <a:br>
              <a:rPr lang="fi-FI" dirty="0" smtClean="0"/>
            </a:br>
            <a:r>
              <a:rPr lang="fi-FI" dirty="0" err="1" smtClean="0"/>
              <a:t>Апрель</a:t>
            </a:r>
            <a:r>
              <a:rPr lang="fi-FI" dirty="0" smtClean="0"/>
              <a:t> 2013</a:t>
            </a:r>
            <a:endParaRPr lang="en-US" dirty="0"/>
          </a:p>
        </p:txBody>
      </p:sp>
      <p:pic>
        <p:nvPicPr>
          <p:cNvPr id="4" name="Picture 3" descr="3 logo_tegr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87" y="641550"/>
            <a:ext cx="7968424" cy="149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193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/>
              <a:t>Модули</a:t>
            </a:r>
            <a:endParaRPr lang="en-US" dirty="0"/>
          </a:p>
        </p:txBody>
      </p:sp>
      <p:pic>
        <p:nvPicPr>
          <p:cNvPr id="7" name="Picture 6" descr="opencv_modul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417637"/>
            <a:ext cx="1641061" cy="5246423"/>
          </a:xfrm>
          <a:prstGeom prst="rect">
            <a:avLst/>
          </a:prstGeom>
        </p:spPr>
      </p:pic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2533374" y="1274078"/>
            <a:ext cx="6610626" cy="5389982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4100" dirty="0" smtClean="0"/>
              <a:t>Алгоритмические модули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latin typeface="Courier New"/>
                <a:cs typeface="Courier New"/>
              </a:rPr>
              <a:t>core</a:t>
            </a:r>
            <a:r>
              <a:rPr lang="en-US" sz="2800" dirty="0">
                <a:latin typeface="Courier New"/>
                <a:cs typeface="Courier New"/>
              </a:rPr>
              <a:t>, </a:t>
            </a:r>
            <a:r>
              <a:rPr lang="en-US" sz="2800" dirty="0" err="1">
                <a:latin typeface="Courier New"/>
                <a:cs typeface="Courier New"/>
              </a:rPr>
              <a:t>imgproc</a:t>
            </a:r>
            <a:r>
              <a:rPr lang="en-US" sz="2800" dirty="0">
                <a:latin typeface="Courier New"/>
                <a:cs typeface="Courier New"/>
              </a:rPr>
              <a:t>, calib3d, </a:t>
            </a:r>
            <a:r>
              <a:rPr lang="en-US" sz="2800" dirty="0" smtClean="0">
                <a:latin typeface="Courier New"/>
                <a:cs typeface="Courier New"/>
              </a:rPr>
              <a:t>video</a:t>
            </a:r>
            <a:r>
              <a:rPr lang="en-US" sz="2800" dirty="0">
                <a:latin typeface="Courier New"/>
                <a:cs typeface="Courier New"/>
              </a:rPr>
              <a:t>, ml, </a:t>
            </a:r>
            <a:r>
              <a:rPr lang="en-US" sz="2800" dirty="0" err="1" smtClean="0">
                <a:latin typeface="Courier New"/>
                <a:cs typeface="Courier New"/>
              </a:rPr>
              <a:t>objdetect</a:t>
            </a:r>
            <a:r>
              <a:rPr lang="ru-RU" sz="2800" dirty="0" smtClean="0">
                <a:latin typeface="Courier New"/>
                <a:cs typeface="Courier New"/>
              </a:rPr>
              <a:t>, </a:t>
            </a:r>
            <a:r>
              <a:rPr lang="en-US" sz="2800" dirty="0" smtClean="0">
                <a:latin typeface="Courier New"/>
                <a:cs typeface="Courier New"/>
              </a:rPr>
              <a:t>features2d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latin typeface="Courier New"/>
                <a:cs typeface="Courier New"/>
              </a:rPr>
              <a:t>photo</a:t>
            </a:r>
            <a:r>
              <a:rPr lang="en-US" sz="2800" dirty="0">
                <a:latin typeface="Courier New"/>
                <a:cs typeface="Courier New"/>
              </a:rPr>
              <a:t>, stitching, </a:t>
            </a:r>
            <a:r>
              <a:rPr lang="en-US" sz="2800" dirty="0" err="1" smtClean="0">
                <a:latin typeface="Courier New"/>
                <a:cs typeface="Courier New"/>
              </a:rPr>
              <a:t>videostab</a:t>
            </a:r>
            <a:r>
              <a:rPr lang="ru-RU" sz="2800" dirty="0" smtClean="0">
                <a:latin typeface="Courier New"/>
                <a:cs typeface="Courier New"/>
              </a:rPr>
              <a:t>, </a:t>
            </a:r>
            <a:r>
              <a:rPr lang="en-US" sz="2800" dirty="0" err="1" smtClean="0">
                <a:latin typeface="Courier New"/>
                <a:cs typeface="Courier New"/>
              </a:rPr>
              <a:t>superres</a:t>
            </a:r>
            <a:endParaRPr lang="en-US" sz="2800" dirty="0" smtClean="0">
              <a:latin typeface="Courier New"/>
              <a:cs typeface="Courier New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 smtClean="0">
                <a:latin typeface="Courier New"/>
                <a:cs typeface="Courier New"/>
              </a:rPr>
              <a:t>contrib</a:t>
            </a:r>
            <a:r>
              <a:rPr lang="en-US" sz="2800" dirty="0">
                <a:latin typeface="Courier New"/>
                <a:cs typeface="Courier New"/>
              </a:rPr>
              <a:t>, legacy, </a:t>
            </a:r>
            <a:r>
              <a:rPr lang="en-US" sz="2800" dirty="0" err="1">
                <a:latin typeface="Courier New"/>
                <a:cs typeface="Courier New"/>
              </a:rPr>
              <a:t>nonfree</a:t>
            </a:r>
            <a:r>
              <a:rPr lang="en-US" sz="2800" dirty="0">
                <a:latin typeface="Courier New"/>
                <a:cs typeface="Courier New"/>
              </a:rPr>
              <a:t>, </a:t>
            </a:r>
            <a:r>
              <a:rPr lang="en-US" sz="2800" dirty="0" err="1">
                <a:latin typeface="Courier New"/>
                <a:cs typeface="Courier New"/>
              </a:rPr>
              <a:t>flann</a:t>
            </a:r>
            <a:endParaRPr lang="en-US" sz="2800" dirty="0">
              <a:latin typeface="Courier New"/>
              <a:cs typeface="Courier New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100" dirty="0" smtClean="0"/>
              <a:t>GPU </a:t>
            </a:r>
            <a:r>
              <a:rPr lang="ru-RU" sz="4100" dirty="0" smtClean="0"/>
              <a:t>модули</a:t>
            </a:r>
            <a:endParaRPr lang="en-US" sz="41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latin typeface="Courier New"/>
                <a:cs typeface="Courier New"/>
              </a:rPr>
              <a:t>gpu</a:t>
            </a:r>
            <a:r>
              <a:rPr lang="en-US" sz="2800" dirty="0">
                <a:latin typeface="Courier New"/>
                <a:cs typeface="Courier New"/>
              </a:rPr>
              <a:t>, </a:t>
            </a:r>
            <a:r>
              <a:rPr lang="en-US" sz="2800" dirty="0" err="1">
                <a:latin typeface="Courier New"/>
                <a:cs typeface="Courier New"/>
              </a:rPr>
              <a:t>ocl</a:t>
            </a:r>
            <a:endParaRPr lang="en-US" sz="2800" dirty="0">
              <a:latin typeface="Courier New"/>
              <a:cs typeface="Courier New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ru-RU" sz="28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4100" dirty="0" smtClean="0"/>
              <a:t>Инфраструктурные модули</a:t>
            </a:r>
            <a:endParaRPr lang="en-US" sz="41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latin typeface="Courier New"/>
                <a:cs typeface="Courier New"/>
              </a:rPr>
              <a:t>highgui</a:t>
            </a:r>
            <a:r>
              <a:rPr lang="en-US" sz="2800" dirty="0">
                <a:latin typeface="Courier New"/>
                <a:cs typeface="Courier New"/>
              </a:rPr>
              <a:t>, world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Courier New"/>
                <a:cs typeface="Courier New"/>
              </a:rPr>
              <a:t>python, java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latin typeface="Courier New"/>
                <a:cs typeface="Courier New"/>
              </a:rPr>
              <a:t>androidcamera</a:t>
            </a:r>
            <a:r>
              <a:rPr lang="en-US" sz="2800" dirty="0">
                <a:latin typeface="Courier New"/>
                <a:cs typeface="Courier New"/>
              </a:rPr>
              <a:t>, </a:t>
            </a:r>
            <a:r>
              <a:rPr lang="en-US" sz="2800" dirty="0" err="1">
                <a:latin typeface="Courier New"/>
                <a:cs typeface="Courier New"/>
              </a:rPr>
              <a:t>ts</a:t>
            </a:r>
            <a:endParaRPr lang="en-US" sz="2800" dirty="0" smtClean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68068262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980" y="1424248"/>
            <a:ext cx="8140700" cy="125390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err="1" smtClean="0"/>
              <a:t>OpenCV</a:t>
            </a:r>
            <a:r>
              <a:rPr lang="en-US" dirty="0" smtClean="0"/>
              <a:t> – </a:t>
            </a:r>
            <a:r>
              <a:rPr lang="ru-RU" dirty="0" smtClean="0"/>
              <a:t>базовая, в основном низкоуровневая библиотека.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/>
              <a:t>Предоставляет строительные блоки, кирпичики для приложений.</a:t>
            </a:r>
            <a:endParaRPr lang="en-US" dirty="0" smtClean="0"/>
          </a:p>
        </p:txBody>
      </p:sp>
      <p:grpSp>
        <p:nvGrpSpPr>
          <p:cNvPr id="16" name="Group 15"/>
          <p:cNvGrpSpPr/>
          <p:nvPr/>
        </p:nvGrpSpPr>
        <p:grpSpPr>
          <a:xfrm>
            <a:off x="357906" y="2949989"/>
            <a:ext cx="8437605" cy="3697526"/>
            <a:chOff x="258052" y="2387258"/>
            <a:chExt cx="8437605" cy="3697526"/>
          </a:xfrm>
        </p:grpSpPr>
        <p:sp>
          <p:nvSpPr>
            <p:cNvPr id="2" name="Rectangle 1"/>
            <p:cNvSpPr/>
            <p:nvPr/>
          </p:nvSpPr>
          <p:spPr>
            <a:xfrm>
              <a:off x="340591" y="3036454"/>
              <a:ext cx="1574800" cy="749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Захват изображений</a:t>
              </a:r>
              <a:endParaRPr lang="en-US" b="1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07491" y="3036454"/>
              <a:ext cx="1689100" cy="749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Пред. обработка</a:t>
              </a:r>
              <a:endParaRPr lang="en-US" b="1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239491" y="3049154"/>
              <a:ext cx="1689100" cy="749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Извлечение особенностей</a:t>
              </a:r>
              <a:endParaRPr lang="en-US" b="1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284191" y="2960254"/>
              <a:ext cx="2133600" cy="9017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Детектирование объектов, сегментация</a:t>
              </a:r>
              <a:endParaRPr lang="en-US" b="1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699490" y="4141354"/>
              <a:ext cx="3390919" cy="12942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Распознавание, регистрация, вычисление положения в </a:t>
              </a:r>
              <a:r>
                <a:rPr lang="en-US" b="1" dirty="0" smtClean="0"/>
                <a:t>3D, 3D </a:t>
              </a:r>
              <a:r>
                <a:rPr lang="ru-RU" b="1" dirty="0" smtClean="0"/>
                <a:t>реконструкция, анализ движения</a:t>
              </a:r>
              <a:endParaRPr lang="en-US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407891" y="4415674"/>
              <a:ext cx="2082800" cy="736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Принятие решений</a:t>
              </a:r>
              <a:endParaRPr lang="en-US" b="1" dirty="0"/>
            </a:p>
          </p:txBody>
        </p:sp>
        <p:cxnSp>
          <p:nvCxnSpPr>
            <p:cNvPr id="10" name="Straight Arrow Connector 9"/>
            <p:cNvCxnSpPr>
              <a:stCxn id="2" idx="3"/>
              <a:endCxn id="5" idx="1"/>
            </p:cNvCxnSpPr>
            <p:nvPr/>
          </p:nvCxnSpPr>
          <p:spPr>
            <a:xfrm>
              <a:off x="1915391" y="3411104"/>
              <a:ext cx="2921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endCxn id="6" idx="1"/>
            </p:cNvCxnSpPr>
            <p:nvPr/>
          </p:nvCxnSpPr>
          <p:spPr>
            <a:xfrm>
              <a:off x="3883891" y="3423804"/>
              <a:ext cx="355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7" idx="3"/>
              <a:endCxn id="8" idx="1"/>
            </p:cNvCxnSpPr>
            <p:nvPr/>
          </p:nvCxnSpPr>
          <p:spPr>
            <a:xfrm flipH="1">
              <a:off x="1699490" y="3411104"/>
              <a:ext cx="6718301" cy="1377373"/>
            </a:xfrm>
            <a:prstGeom prst="bentConnector5">
              <a:avLst>
                <a:gd name="adj1" fmla="val -3403"/>
                <a:gd name="adj2" fmla="val 42875"/>
                <a:gd name="adj3" fmla="val 103403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8" idx="3"/>
              <a:endCxn id="9" idx="1"/>
            </p:cNvCxnSpPr>
            <p:nvPr/>
          </p:nvCxnSpPr>
          <p:spPr>
            <a:xfrm flipV="1">
              <a:off x="5090409" y="4783974"/>
              <a:ext cx="317482" cy="450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6" idx="3"/>
              <a:endCxn id="7" idx="1"/>
            </p:cNvCxnSpPr>
            <p:nvPr/>
          </p:nvCxnSpPr>
          <p:spPr>
            <a:xfrm flipV="1">
              <a:off x="5928591" y="3411104"/>
              <a:ext cx="355600" cy="127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258052" y="2530817"/>
              <a:ext cx="1154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Courier New"/>
                  <a:cs typeface="Courier New"/>
                </a:rPr>
                <a:t>highgui</a:t>
              </a:r>
              <a:endParaRPr lang="en-US" b="1" dirty="0">
                <a:latin typeface="Courier New"/>
                <a:cs typeface="Courier New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05112" y="2530817"/>
              <a:ext cx="1154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latin typeface="Courier New"/>
                  <a:cs typeface="Courier New"/>
                </a:rPr>
                <a:t>imgproc</a:t>
              </a:r>
              <a:endParaRPr lang="en-US" b="1" dirty="0">
                <a:latin typeface="Courier New"/>
                <a:cs typeface="Courier New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43409" y="2387258"/>
              <a:ext cx="15698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latin typeface="Courier New"/>
                  <a:cs typeface="Courier New"/>
                </a:rPr>
                <a:t>imgproc</a:t>
              </a:r>
              <a:r>
                <a:rPr lang="en-US" dirty="0" smtClean="0">
                  <a:latin typeface="Courier New"/>
                  <a:cs typeface="Courier New"/>
                </a:rPr>
                <a:t>, </a:t>
              </a:r>
              <a:r>
                <a:rPr lang="ru-RU" dirty="0" smtClean="0">
                  <a:latin typeface="Courier New"/>
                  <a:cs typeface="Courier New"/>
                </a:rPr>
                <a:t/>
              </a:r>
              <a:br>
                <a:rPr lang="ru-RU" dirty="0" smtClean="0">
                  <a:latin typeface="Courier New"/>
                  <a:cs typeface="Courier New"/>
                </a:rPr>
              </a:br>
              <a:r>
                <a:rPr lang="en-US" b="1" dirty="0" smtClean="0">
                  <a:latin typeface="Courier New"/>
                  <a:cs typeface="Courier New"/>
                </a:rPr>
                <a:t>features2d</a:t>
              </a:r>
              <a:endParaRPr lang="en-US" b="1" dirty="0">
                <a:latin typeface="Courier New"/>
                <a:cs typeface="Courier New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84858" y="2530817"/>
              <a:ext cx="2510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latin typeface="Courier New"/>
                  <a:cs typeface="Courier New"/>
                </a:rPr>
                <a:t>imgproc</a:t>
              </a:r>
              <a:r>
                <a:rPr lang="en-US" dirty="0" smtClean="0"/>
                <a:t>, </a:t>
              </a:r>
              <a:r>
                <a:rPr lang="en-US" b="1" dirty="0" err="1">
                  <a:latin typeface="Courier New"/>
                  <a:cs typeface="Courier New"/>
                </a:rPr>
                <a:t>objdetect</a:t>
              </a:r>
              <a:endParaRPr lang="en-US" b="1" dirty="0">
                <a:latin typeface="Courier New"/>
                <a:cs typeface="Courier New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81215" y="5438453"/>
              <a:ext cx="35091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ourier New"/>
                  <a:cs typeface="Courier New"/>
                </a:rPr>
                <a:t>calib3d, </a:t>
              </a:r>
              <a:r>
                <a:rPr lang="en-US" b="1" dirty="0" err="1">
                  <a:latin typeface="Courier New"/>
                  <a:cs typeface="Courier New"/>
                </a:rPr>
                <a:t>contrib</a:t>
              </a:r>
              <a:r>
                <a:rPr lang="en-US" b="1" dirty="0">
                  <a:latin typeface="Courier New"/>
                  <a:cs typeface="Courier New"/>
                </a:rPr>
                <a:t>, video</a:t>
              </a:r>
              <a:r>
                <a:rPr lang="en-US" b="1" dirty="0" smtClean="0">
                  <a:latin typeface="Courier New"/>
                  <a:cs typeface="Courier New"/>
                </a:rPr>
                <a:t>,</a:t>
              </a:r>
              <a:r>
                <a:rPr lang="ru-RU" b="1" dirty="0" smtClean="0">
                  <a:latin typeface="Courier New"/>
                  <a:cs typeface="Courier New"/>
                </a:rPr>
                <a:t/>
              </a:r>
              <a:br>
                <a:rPr lang="ru-RU" b="1" dirty="0" smtClean="0">
                  <a:latin typeface="Courier New"/>
                  <a:cs typeface="Courier New"/>
                </a:rPr>
              </a:br>
              <a:r>
                <a:rPr lang="en-US" b="1" dirty="0" smtClean="0">
                  <a:latin typeface="Courier New"/>
                  <a:cs typeface="Courier New"/>
                </a:rPr>
                <a:t>stitching</a:t>
              </a:r>
              <a:r>
                <a:rPr lang="en-US" b="1" dirty="0">
                  <a:latin typeface="Courier New"/>
                  <a:cs typeface="Courier New"/>
                </a:rPr>
                <a:t>, </a:t>
              </a:r>
              <a:r>
                <a:rPr lang="en-US" b="1" dirty="0" err="1">
                  <a:latin typeface="Courier New"/>
                  <a:cs typeface="Courier New"/>
                </a:rPr>
                <a:t>videostab</a:t>
              </a:r>
              <a:r>
                <a:rPr lang="en-US" b="1" dirty="0">
                  <a:latin typeface="Courier New"/>
                  <a:cs typeface="Courier New"/>
                </a:rPr>
                <a:t>, ml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70544" y="5163590"/>
              <a:ext cx="600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ourier New"/>
                  <a:cs typeface="Courier New"/>
                </a:rPr>
                <a:t>ml</a:t>
              </a:r>
              <a:r>
                <a:rPr lang="en-US" b="1" dirty="0" smtClean="0">
                  <a:latin typeface="Courier New"/>
                  <a:cs typeface="Courier New"/>
                </a:rPr>
                <a:t>?</a:t>
              </a:r>
              <a:endParaRPr lang="en-US" b="1" dirty="0">
                <a:latin typeface="Courier New"/>
                <a:cs typeface="Courier New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296302" y="2366076"/>
            <a:ext cx="4251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Типичное </a:t>
            </a:r>
            <a:r>
              <a:rPr lang="en-US" sz="2800" b="1" dirty="0" smtClean="0"/>
              <a:t>CV</a:t>
            </a:r>
            <a:r>
              <a:rPr lang="ru-RU" sz="2800" b="1" dirty="0" smtClean="0"/>
              <a:t> приложение</a:t>
            </a:r>
            <a:endParaRPr lang="en-US" sz="2800" b="1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57200" y="274638"/>
            <a:ext cx="77591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err="1"/>
              <a:t>OpenCV</a:t>
            </a:r>
            <a:r>
              <a:rPr lang="en-US" b="1" dirty="0"/>
              <a:t> </a:t>
            </a:r>
            <a:r>
              <a:rPr lang="ru-RU" b="1" dirty="0"/>
              <a:t>в </a:t>
            </a:r>
            <a:r>
              <a:rPr lang="ru-RU" b="1" dirty="0" smtClean="0"/>
              <a:t>приложениях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2766399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15077" y="1449387"/>
            <a:ext cx="6111766" cy="53721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700" b="1" dirty="0">
                <a:latin typeface="Courier New"/>
                <a:cs typeface="Courier New"/>
              </a:rPr>
              <a:t>#include "opencv2/</a:t>
            </a:r>
            <a:r>
              <a:rPr lang="en-US" sz="1700" b="1" dirty="0" err="1">
                <a:latin typeface="Courier New"/>
                <a:cs typeface="Courier New"/>
              </a:rPr>
              <a:t>opencv.hpp</a:t>
            </a:r>
            <a:r>
              <a:rPr lang="en-US" sz="1700" b="1" dirty="0">
                <a:latin typeface="Courier New"/>
                <a:cs typeface="Courier New"/>
              </a:rPr>
              <a:t>"</a:t>
            </a:r>
          </a:p>
          <a:p>
            <a:pPr marL="0" indent="0">
              <a:buNone/>
            </a:pPr>
            <a:endParaRPr lang="en-US" sz="17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700" b="1" dirty="0">
                <a:latin typeface="Courier New"/>
                <a:cs typeface="Courier New"/>
              </a:rPr>
              <a:t>using namespace cv;</a:t>
            </a:r>
          </a:p>
          <a:p>
            <a:pPr marL="0" indent="0">
              <a:buNone/>
            </a:pPr>
            <a:endParaRPr lang="en-US" sz="17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700" b="1" dirty="0" err="1">
                <a:latin typeface="Courier New"/>
                <a:cs typeface="Courier New"/>
              </a:rPr>
              <a:t>int</a:t>
            </a:r>
            <a:r>
              <a:rPr lang="en-US" sz="1700" b="1" dirty="0">
                <a:latin typeface="Courier New"/>
                <a:cs typeface="Courier New"/>
              </a:rPr>
              <a:t> main(</a:t>
            </a:r>
            <a:r>
              <a:rPr lang="en-US" sz="1700" b="1" dirty="0" err="1">
                <a:latin typeface="Courier New"/>
                <a:cs typeface="Courier New"/>
              </a:rPr>
              <a:t>int</a:t>
            </a:r>
            <a:r>
              <a:rPr lang="en-US" sz="1700" b="1" dirty="0">
                <a:latin typeface="Courier New"/>
                <a:cs typeface="Courier New"/>
              </a:rPr>
              <a:t> </a:t>
            </a:r>
            <a:r>
              <a:rPr lang="en-US" sz="1700" b="1" dirty="0" err="1">
                <a:latin typeface="Courier New"/>
                <a:cs typeface="Courier New"/>
              </a:rPr>
              <a:t>argc</a:t>
            </a:r>
            <a:r>
              <a:rPr lang="en-US" sz="1700" b="1" dirty="0">
                <a:latin typeface="Courier New"/>
                <a:cs typeface="Courier New"/>
              </a:rPr>
              <a:t>, char** </a:t>
            </a:r>
            <a:r>
              <a:rPr lang="en-US" sz="1700" b="1" dirty="0" err="1">
                <a:latin typeface="Courier New"/>
                <a:cs typeface="Courier New"/>
              </a:rPr>
              <a:t>argv</a:t>
            </a:r>
            <a:r>
              <a:rPr lang="en-US" sz="1700" b="1" dirty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sz="1700" b="1" dirty="0">
                <a:latin typeface="Courier New"/>
                <a:cs typeface="Courier New"/>
              </a:rPr>
              <a:t>{</a:t>
            </a:r>
          </a:p>
          <a:p>
            <a:pPr marL="0" indent="0">
              <a:buNone/>
            </a:pPr>
            <a:r>
              <a:rPr lang="en-US" sz="1700" b="1" dirty="0">
                <a:latin typeface="Courier New"/>
                <a:cs typeface="Courier New"/>
              </a:rPr>
              <a:t>    Mat </a:t>
            </a:r>
            <a:r>
              <a:rPr lang="en-US" sz="1700" b="1" dirty="0" err="1">
                <a:latin typeface="Courier New"/>
                <a:cs typeface="Courier New"/>
              </a:rPr>
              <a:t>img</a:t>
            </a:r>
            <a:r>
              <a:rPr lang="en-US" sz="1700" b="1" dirty="0">
                <a:latin typeface="Courier New"/>
                <a:cs typeface="Courier New"/>
              </a:rPr>
              <a:t>, gray;</a:t>
            </a:r>
          </a:p>
          <a:p>
            <a:pPr marL="0" indent="0">
              <a:buNone/>
            </a:pPr>
            <a:r>
              <a:rPr lang="en-US" sz="1700" b="1" dirty="0">
                <a:latin typeface="Courier New"/>
                <a:cs typeface="Courier New"/>
              </a:rPr>
              <a:t>    </a:t>
            </a:r>
            <a:r>
              <a:rPr lang="en-US" sz="1700" b="1" dirty="0" err="1">
                <a:latin typeface="Courier New"/>
                <a:cs typeface="Courier New"/>
              </a:rPr>
              <a:t>img</a:t>
            </a:r>
            <a:r>
              <a:rPr lang="en-US" sz="1700" b="1" dirty="0">
                <a:latin typeface="Courier New"/>
                <a:cs typeface="Courier New"/>
              </a:rPr>
              <a:t> = </a:t>
            </a:r>
            <a:r>
              <a:rPr lang="en-US" sz="1700" b="1" dirty="0" err="1">
                <a:latin typeface="Courier New"/>
                <a:cs typeface="Courier New"/>
              </a:rPr>
              <a:t>imread</a:t>
            </a:r>
            <a:r>
              <a:rPr lang="en-US" sz="1700" b="1" dirty="0">
                <a:latin typeface="Courier New"/>
                <a:cs typeface="Courier New"/>
              </a:rPr>
              <a:t>(</a:t>
            </a:r>
            <a:r>
              <a:rPr lang="en-US" sz="1700" b="1" dirty="0" err="1">
                <a:latin typeface="Courier New"/>
                <a:cs typeface="Courier New"/>
              </a:rPr>
              <a:t>argv</a:t>
            </a:r>
            <a:r>
              <a:rPr lang="en-US" sz="1700" b="1" dirty="0">
                <a:latin typeface="Courier New"/>
                <a:cs typeface="Courier New"/>
              </a:rPr>
              <a:t>[1], 1);</a:t>
            </a:r>
          </a:p>
          <a:p>
            <a:pPr marL="0" indent="0">
              <a:buNone/>
            </a:pPr>
            <a:r>
              <a:rPr lang="en-US" sz="1700" b="1" dirty="0">
                <a:latin typeface="Courier New"/>
                <a:cs typeface="Courier New"/>
              </a:rPr>
              <a:t>    </a:t>
            </a:r>
            <a:r>
              <a:rPr lang="en-US" sz="1700" b="1" dirty="0" err="1">
                <a:latin typeface="Courier New"/>
                <a:cs typeface="Courier New"/>
              </a:rPr>
              <a:t>imshow</a:t>
            </a:r>
            <a:r>
              <a:rPr lang="en-US" sz="1700" b="1" dirty="0">
                <a:latin typeface="Courier New"/>
                <a:cs typeface="Courier New"/>
              </a:rPr>
              <a:t>("original", </a:t>
            </a:r>
            <a:r>
              <a:rPr lang="en-US" sz="1700" b="1" dirty="0" err="1">
                <a:latin typeface="Courier New"/>
                <a:cs typeface="Courier New"/>
              </a:rPr>
              <a:t>img</a:t>
            </a:r>
            <a:r>
              <a:rPr lang="en-US" sz="1700" b="1" dirty="0">
                <a:latin typeface="Courier New"/>
                <a:cs typeface="Courier New"/>
              </a:rPr>
              <a:t>);</a:t>
            </a:r>
          </a:p>
          <a:p>
            <a:pPr marL="0" indent="0">
              <a:buNone/>
            </a:pPr>
            <a:r>
              <a:rPr lang="en-US" sz="1700" b="1" dirty="0">
                <a:latin typeface="Courier New"/>
                <a:cs typeface="Courier New"/>
              </a:rPr>
              <a:t> </a:t>
            </a:r>
          </a:p>
          <a:p>
            <a:pPr marL="0" indent="0">
              <a:buNone/>
            </a:pPr>
            <a:r>
              <a:rPr lang="en-US" sz="1700" b="1" dirty="0">
                <a:latin typeface="Courier New"/>
                <a:cs typeface="Courier New"/>
              </a:rPr>
              <a:t>    </a:t>
            </a:r>
            <a:r>
              <a:rPr lang="en-US" sz="1700" b="1" dirty="0" err="1">
                <a:latin typeface="Courier New"/>
                <a:cs typeface="Courier New"/>
              </a:rPr>
              <a:t>cvtColor</a:t>
            </a:r>
            <a:r>
              <a:rPr lang="en-US" sz="1700" b="1" dirty="0">
                <a:latin typeface="Courier New"/>
                <a:cs typeface="Courier New"/>
              </a:rPr>
              <a:t>(</a:t>
            </a:r>
            <a:r>
              <a:rPr lang="en-US" sz="1700" b="1" dirty="0" err="1">
                <a:latin typeface="Courier New"/>
                <a:cs typeface="Courier New"/>
              </a:rPr>
              <a:t>img</a:t>
            </a:r>
            <a:r>
              <a:rPr lang="en-US" sz="1700" b="1" dirty="0">
                <a:latin typeface="Courier New"/>
                <a:cs typeface="Courier New"/>
              </a:rPr>
              <a:t>, gray, COLOR_BGR2GRAY);</a:t>
            </a:r>
          </a:p>
          <a:p>
            <a:pPr marL="0" indent="0">
              <a:buNone/>
            </a:pPr>
            <a:r>
              <a:rPr lang="en-US" sz="1700" b="1" dirty="0">
                <a:latin typeface="Courier New"/>
                <a:cs typeface="Courier New"/>
              </a:rPr>
              <a:t>    </a:t>
            </a:r>
            <a:r>
              <a:rPr lang="en-US" sz="1700" b="1" dirty="0" err="1">
                <a:latin typeface="Courier New"/>
                <a:cs typeface="Courier New"/>
              </a:rPr>
              <a:t>GaussianBlur</a:t>
            </a:r>
            <a:r>
              <a:rPr lang="en-US" sz="1700" b="1" dirty="0">
                <a:latin typeface="Courier New"/>
                <a:cs typeface="Courier New"/>
              </a:rPr>
              <a:t>(gray, gray, Size(7, 7), 1.5);</a:t>
            </a:r>
          </a:p>
          <a:p>
            <a:pPr marL="0" indent="0">
              <a:buNone/>
            </a:pPr>
            <a:r>
              <a:rPr lang="en-US" sz="1700" b="1" dirty="0">
                <a:latin typeface="Courier New"/>
                <a:cs typeface="Courier New"/>
              </a:rPr>
              <a:t>    Canny(gray, gray, 0, 50);</a:t>
            </a:r>
          </a:p>
          <a:p>
            <a:pPr marL="0" indent="0">
              <a:buNone/>
            </a:pPr>
            <a:endParaRPr lang="en-US" sz="17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700" b="1" dirty="0">
                <a:latin typeface="Courier New"/>
                <a:cs typeface="Courier New"/>
              </a:rPr>
              <a:t>    </a:t>
            </a:r>
            <a:r>
              <a:rPr lang="en-US" sz="1700" b="1" dirty="0" err="1">
                <a:latin typeface="Courier New"/>
                <a:cs typeface="Courier New"/>
              </a:rPr>
              <a:t>imshow</a:t>
            </a:r>
            <a:r>
              <a:rPr lang="en-US" sz="1700" b="1" dirty="0">
                <a:latin typeface="Courier New"/>
                <a:cs typeface="Courier New"/>
              </a:rPr>
              <a:t>("edges", gray);</a:t>
            </a:r>
          </a:p>
          <a:p>
            <a:pPr marL="0" indent="0">
              <a:buNone/>
            </a:pPr>
            <a:r>
              <a:rPr lang="en-US" sz="1700" b="1" dirty="0">
                <a:latin typeface="Courier New"/>
                <a:cs typeface="Courier New"/>
              </a:rPr>
              <a:t>    </a:t>
            </a:r>
            <a:r>
              <a:rPr lang="en-US" sz="1700" b="1" dirty="0" err="1">
                <a:latin typeface="Courier New"/>
                <a:cs typeface="Courier New"/>
              </a:rPr>
              <a:t>waitKey</a:t>
            </a:r>
            <a:r>
              <a:rPr lang="en-US" sz="1700" b="1" dirty="0">
                <a:latin typeface="Courier New"/>
                <a:cs typeface="Courier New"/>
              </a:rPr>
              <a:t>();</a:t>
            </a:r>
          </a:p>
          <a:p>
            <a:pPr marL="0" indent="0">
              <a:buNone/>
            </a:pPr>
            <a:r>
              <a:rPr lang="en-US" sz="1700" b="1" dirty="0">
                <a:latin typeface="Courier New"/>
                <a:cs typeface="Courier New"/>
              </a:rPr>
              <a:t>    return 0;</a:t>
            </a:r>
          </a:p>
          <a:p>
            <a:pPr marL="0" indent="0">
              <a:buNone/>
            </a:pPr>
            <a:r>
              <a:rPr lang="en-US" sz="1700" b="1" dirty="0">
                <a:latin typeface="Courier New"/>
                <a:cs typeface="Courier New"/>
              </a:rPr>
              <a:t>}</a:t>
            </a:r>
          </a:p>
          <a:p>
            <a:pPr marL="0" indent="0">
              <a:buNone/>
            </a:pPr>
            <a:endParaRPr lang="en-US" sz="1600" dirty="0">
              <a:latin typeface="Andale Mono"/>
              <a:cs typeface="Andale Mono"/>
            </a:endParaRPr>
          </a:p>
          <a:p>
            <a:pPr marL="0" indent="0">
              <a:buNone/>
            </a:pPr>
            <a:r>
              <a:rPr lang="ru-RU" sz="1900" dirty="0"/>
              <a:t>Как </a:t>
            </a:r>
            <a:r>
              <a:rPr lang="ru-RU" sz="1900" dirty="0" smtClean="0"/>
              <a:t>скомпилировать и запустить эту программу?</a:t>
            </a:r>
            <a:br>
              <a:rPr lang="ru-RU" sz="1900" dirty="0" smtClean="0"/>
            </a:br>
            <a:r>
              <a:rPr lang="ru-RU" sz="1900" dirty="0" smtClean="0"/>
              <a:t>Информация имеется в уроках на сайте с </a:t>
            </a:r>
            <a:r>
              <a:rPr lang="ru-RU" sz="1900" dirty="0" smtClean="0">
                <a:hlinkClick r:id="rId2"/>
              </a:rPr>
              <a:t>документацией</a:t>
            </a:r>
            <a:r>
              <a:rPr lang="ru-RU" sz="1900" dirty="0" smtClean="0"/>
              <a:t>. </a:t>
            </a:r>
            <a:endParaRPr lang="en-US" sz="1900" dirty="0"/>
          </a:p>
        </p:txBody>
      </p:sp>
      <p:pic>
        <p:nvPicPr>
          <p:cNvPr id="3" name="Picture 2" descr="firs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892" y="1448204"/>
            <a:ext cx="2352916" cy="483475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/>
              <a:t>Пример программы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084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9924" y="1476597"/>
            <a:ext cx="8309646" cy="989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Нужны компилятор</a:t>
            </a:r>
            <a:r>
              <a:rPr lang="en-US" sz="2800" dirty="0" smtClean="0"/>
              <a:t> </a:t>
            </a:r>
            <a:r>
              <a:rPr lang="ru-RU" sz="2800" dirty="0"/>
              <a:t>и</a:t>
            </a:r>
            <a:r>
              <a:rPr lang="ru-RU" sz="2800" dirty="0" smtClean="0"/>
              <a:t> </a:t>
            </a:r>
            <a:r>
              <a:rPr lang="en-US" sz="2800" dirty="0" smtClean="0"/>
              <a:t>IDE </a:t>
            </a:r>
            <a:r>
              <a:rPr lang="ru-RU" sz="2800" dirty="0" smtClean="0"/>
              <a:t>для </a:t>
            </a:r>
            <a:r>
              <a:rPr lang="en-US" sz="2800" dirty="0" smtClean="0"/>
              <a:t>C/C++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 descr="c0fafa2eb3b3133fe7caa39f8f6463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77" y="2320324"/>
            <a:ext cx="1080000" cy="108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3561" y="3492861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Visual Studio</a:t>
            </a:r>
            <a:endParaRPr lang="en-US" dirty="0"/>
          </a:p>
        </p:txBody>
      </p:sp>
      <p:pic>
        <p:nvPicPr>
          <p:cNvPr id="4" name="Picture 3" descr="Xcode_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150" y="2320324"/>
            <a:ext cx="1080000" cy="108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36426" y="3481818"/>
            <a:ext cx="759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Xcode</a:t>
            </a:r>
            <a:endParaRPr lang="en-US" dirty="0"/>
          </a:p>
        </p:txBody>
      </p:sp>
      <p:pic>
        <p:nvPicPr>
          <p:cNvPr id="7" name="Picture 6" descr="Screen Shot 2012-11-15 at 4.59.5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369" y="2320324"/>
            <a:ext cx="1690435" cy="108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31416" y="3448689"/>
            <a:ext cx="1995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GCC </a:t>
            </a:r>
            <a:r>
              <a:rPr lang="ru-RU" dirty="0" smtClean="0"/>
              <a:t>+ </a:t>
            </a:r>
            <a:r>
              <a:rPr lang="en-US" dirty="0" smtClean="0"/>
              <a:t>make (Linux)</a:t>
            </a:r>
            <a:endParaRPr lang="en-US" dirty="0"/>
          </a:p>
        </p:txBody>
      </p:sp>
      <p:pic>
        <p:nvPicPr>
          <p:cNvPr id="9" name="Picture 8" descr="Cmak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510" y="4785577"/>
            <a:ext cx="1585801" cy="15858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69924" y="4998839"/>
            <a:ext cx="7441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А также </a:t>
            </a:r>
            <a:r>
              <a:rPr lang="en-US" sz="2800" dirty="0" err="1" smtClean="0"/>
              <a:t>C</a:t>
            </a:r>
            <a:r>
              <a:rPr lang="en-US" sz="2800" dirty="0" err="1"/>
              <a:t>M</a:t>
            </a:r>
            <a:r>
              <a:rPr lang="en-US" sz="2800" dirty="0" err="1" smtClean="0"/>
              <a:t>ake</a:t>
            </a:r>
            <a:r>
              <a:rPr lang="ru-RU" sz="2800" dirty="0" smtClean="0"/>
              <a:t> (необязателен, но желателен)</a:t>
            </a:r>
            <a:endParaRPr lang="en-US" sz="28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9311" y="4054241"/>
            <a:ext cx="7686565" cy="5745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000" dirty="0" smtClean="0"/>
              <a:t>По возможности, не используйте </a:t>
            </a:r>
            <a:r>
              <a:rPr lang="en-US" sz="2000" dirty="0" err="1" smtClean="0"/>
              <a:t>MinGW</a:t>
            </a:r>
            <a:r>
              <a:rPr lang="en-US" sz="2000" dirty="0" smtClean="0"/>
              <a:t>, Borland C++, Sun Studio </a:t>
            </a:r>
            <a:r>
              <a:rPr lang="ru-RU" sz="2000" dirty="0" smtClean="0"/>
              <a:t>и разные экзотические компиляторы</a:t>
            </a:r>
            <a:r>
              <a:rPr lang="en-US" sz="2000" dirty="0" smtClean="0"/>
              <a:t>.</a:t>
            </a:r>
          </a:p>
          <a:p>
            <a:pPr marL="0" indent="0">
              <a:buFont typeface="Arial" pitchFamily="34" charset="0"/>
              <a:buNone/>
            </a:pPr>
            <a:endParaRPr lang="en-US" sz="2000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274638"/>
            <a:ext cx="77591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/>
              <a:t>Разработка с </a:t>
            </a:r>
            <a:r>
              <a:rPr lang="en-US" b="1" dirty="0" err="1" smtClean="0"/>
              <a:t>OpenCV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632500" y="3481818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Eclipse + CDT</a:t>
            </a:r>
            <a:endParaRPr lang="en-US" dirty="0"/>
          </a:p>
        </p:txBody>
      </p:sp>
      <p:pic>
        <p:nvPicPr>
          <p:cNvPr id="21" name="Picture 20" descr="Eclipse_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223" y="2320324"/>
            <a:ext cx="1080000" cy="1080000"/>
          </a:xfrm>
          <a:prstGeom prst="rect">
            <a:avLst/>
          </a:prstGeom>
        </p:spPr>
      </p:pic>
      <p:pic>
        <p:nvPicPr>
          <p:cNvPr id="22" name="Picture 21" descr="qt_creator_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97" y="2320324"/>
            <a:ext cx="1080000" cy="108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426970" y="3459732"/>
            <a:ext cx="1125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QtCreator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01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loud 221"/>
          <p:cNvSpPr/>
          <p:nvPr/>
        </p:nvSpPr>
        <p:spPr>
          <a:xfrm>
            <a:off x="3160428" y="1144140"/>
            <a:ext cx="5850767" cy="14096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Your application</a:t>
            </a:r>
          </a:p>
        </p:txBody>
      </p:sp>
      <p:sp>
        <p:nvSpPr>
          <p:cNvPr id="213" name="Rounded Rectangle 212"/>
          <p:cNvSpPr/>
          <p:nvPr/>
        </p:nvSpPr>
        <p:spPr>
          <a:xfrm>
            <a:off x="6630687" y="2987723"/>
            <a:ext cx="2366380" cy="93869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Dependencies: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Eigen, IPP, JPEG, PNG, </a:t>
            </a:r>
            <a:r>
              <a:rPr lang="en-US" dirty="0">
                <a:solidFill>
                  <a:srgbClr val="000000"/>
                </a:solidFill>
              </a:rPr>
              <a:t>J</a:t>
            </a:r>
            <a:r>
              <a:rPr lang="en-US" dirty="0" smtClean="0">
                <a:solidFill>
                  <a:srgbClr val="000000"/>
                </a:solidFill>
              </a:rPr>
              <a:t>asper, multimedia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134202" y="3479912"/>
            <a:ext cx="1106849" cy="58114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TBB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err="1" smtClean="0"/>
              <a:t>OpenCV</a:t>
            </a:r>
            <a:r>
              <a:rPr lang="en-US" b="1" dirty="0" smtClean="0"/>
              <a:t> Environment</a:t>
            </a:r>
            <a:endParaRPr lang="en-US" b="1" dirty="0"/>
          </a:p>
        </p:txBody>
      </p:sp>
      <p:sp>
        <p:nvSpPr>
          <p:cNvPr id="2" name="Rounded Rectangle 1"/>
          <p:cNvSpPr/>
          <p:nvPr/>
        </p:nvSpPr>
        <p:spPr>
          <a:xfrm>
            <a:off x="3239454" y="5380933"/>
            <a:ext cx="2356974" cy="58114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x86, x64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75349" y="5380933"/>
            <a:ext cx="1711231" cy="58114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ARM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66353" y="5380933"/>
            <a:ext cx="986485" cy="581141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GPU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1290373" y="4316858"/>
            <a:ext cx="3828454" cy="796378"/>
            <a:chOff x="914805" y="4229414"/>
            <a:chExt cx="3828454" cy="796378"/>
          </a:xfrm>
        </p:grpSpPr>
        <p:sp>
          <p:nvSpPr>
            <p:cNvPr id="89" name="Rounded Rectangle 88"/>
            <p:cNvSpPr/>
            <p:nvPr/>
          </p:nvSpPr>
          <p:spPr>
            <a:xfrm>
              <a:off x="914805" y="4229414"/>
              <a:ext cx="3828454" cy="796378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124123" y="4326270"/>
              <a:ext cx="1301059" cy="58114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Windows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590072" y="4327999"/>
              <a:ext cx="739152" cy="58114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Linux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510537" y="4327999"/>
              <a:ext cx="1077338" cy="58114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tx1"/>
                  </a:solidFill>
                </a:rPr>
                <a:t>MacOSX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7668501" y="5380933"/>
            <a:ext cx="748534" cy="58114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MIPS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477976" y="6168286"/>
            <a:ext cx="939981" cy="58114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CUDA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82847" y="6168286"/>
            <a:ext cx="1054826" cy="58114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OpenCL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13226" y="6168286"/>
            <a:ext cx="1201571" cy="58114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SSE, AVX</a:t>
            </a:r>
          </a:p>
        </p:txBody>
      </p:sp>
      <p:grpSp>
        <p:nvGrpSpPr>
          <p:cNvPr id="221" name="Group 220"/>
          <p:cNvGrpSpPr/>
          <p:nvPr/>
        </p:nvGrpSpPr>
        <p:grpSpPr>
          <a:xfrm>
            <a:off x="5234622" y="4316858"/>
            <a:ext cx="3486648" cy="796378"/>
            <a:chOff x="5532783" y="4316858"/>
            <a:chExt cx="3486648" cy="796378"/>
          </a:xfrm>
        </p:grpSpPr>
        <p:sp>
          <p:nvSpPr>
            <p:cNvPr id="144" name="Rounded Rectangle 143"/>
            <p:cNvSpPr/>
            <p:nvPr/>
          </p:nvSpPr>
          <p:spPr>
            <a:xfrm>
              <a:off x="5532783" y="4316858"/>
              <a:ext cx="3486648" cy="796378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515652" y="4433493"/>
              <a:ext cx="1279082" cy="58114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Android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687863" y="4424477"/>
              <a:ext cx="679759" cy="58114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tx1"/>
                  </a:solidFill>
                </a:rPr>
                <a:t>iOS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944347" y="4424477"/>
              <a:ext cx="945375" cy="581141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tx1"/>
                  </a:solidFill>
                </a:rPr>
                <a:t>WinRT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6103552" y="6168286"/>
            <a:ext cx="1054826" cy="58114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NEON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638107" y="3478089"/>
            <a:ext cx="1308302" cy="58114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GCD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761135" y="3456915"/>
            <a:ext cx="1675268" cy="58114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Concurrency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341977" y="1440388"/>
            <a:ext cx="1205276" cy="58114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Python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721178" y="1440388"/>
            <a:ext cx="1205276" cy="58114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Java</a:t>
            </a:r>
          </a:p>
        </p:txBody>
      </p:sp>
      <p:cxnSp>
        <p:nvCxnSpPr>
          <p:cNvPr id="31" name="Straight Connector 30"/>
          <p:cNvCxnSpPr>
            <a:stCxn id="7" idx="2"/>
            <a:endCxn id="20" idx="0"/>
          </p:cNvCxnSpPr>
          <p:nvPr/>
        </p:nvCxnSpPr>
        <p:spPr>
          <a:xfrm>
            <a:off x="6630965" y="5962074"/>
            <a:ext cx="0" cy="2062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3" idx="2"/>
            <a:endCxn id="12" idx="0"/>
          </p:cNvCxnSpPr>
          <p:nvPr/>
        </p:nvCxnSpPr>
        <p:spPr>
          <a:xfrm>
            <a:off x="6857032" y="5014634"/>
            <a:ext cx="1185736" cy="3662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3" idx="2"/>
            <a:endCxn id="2" idx="0"/>
          </p:cNvCxnSpPr>
          <p:nvPr/>
        </p:nvCxnSpPr>
        <p:spPr>
          <a:xfrm flipH="1">
            <a:off x="4417941" y="5014634"/>
            <a:ext cx="2439091" cy="3662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" idx="2"/>
            <a:endCxn id="17" idx="0"/>
          </p:cNvCxnSpPr>
          <p:nvPr/>
        </p:nvCxnSpPr>
        <p:spPr>
          <a:xfrm flipH="1">
            <a:off x="4414012" y="5962074"/>
            <a:ext cx="3929" cy="2062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6" idx="0"/>
            <a:endCxn id="2" idx="2"/>
          </p:cNvCxnSpPr>
          <p:nvPr/>
        </p:nvCxnSpPr>
        <p:spPr>
          <a:xfrm flipV="1">
            <a:off x="3110260" y="5962074"/>
            <a:ext cx="1307681" cy="2062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6" idx="0"/>
            <a:endCxn id="8" idx="2"/>
          </p:cNvCxnSpPr>
          <p:nvPr/>
        </p:nvCxnSpPr>
        <p:spPr>
          <a:xfrm flipH="1" flipV="1">
            <a:off x="2559596" y="5962074"/>
            <a:ext cx="550664" cy="2062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8" idx="2"/>
            <a:endCxn id="15" idx="0"/>
          </p:cNvCxnSpPr>
          <p:nvPr/>
        </p:nvCxnSpPr>
        <p:spPr>
          <a:xfrm flipH="1">
            <a:off x="1947967" y="5962074"/>
            <a:ext cx="611629" cy="2062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23" idx="2"/>
            <a:endCxn id="9" idx="0"/>
          </p:cNvCxnSpPr>
          <p:nvPr/>
        </p:nvCxnSpPr>
        <p:spPr>
          <a:xfrm flipH="1">
            <a:off x="2150221" y="4038056"/>
            <a:ext cx="448548" cy="3756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22" idx="2"/>
            <a:endCxn id="11" idx="0"/>
          </p:cNvCxnSpPr>
          <p:nvPr/>
        </p:nvCxnSpPr>
        <p:spPr>
          <a:xfrm>
            <a:off x="4292258" y="4059230"/>
            <a:ext cx="132516" cy="3562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22" idx="2"/>
            <a:endCxn id="14" idx="0"/>
          </p:cNvCxnSpPr>
          <p:nvPr/>
        </p:nvCxnSpPr>
        <p:spPr>
          <a:xfrm>
            <a:off x="4292258" y="4059230"/>
            <a:ext cx="1437324" cy="3652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24" idx="2"/>
            <a:endCxn id="13" idx="0"/>
          </p:cNvCxnSpPr>
          <p:nvPr/>
        </p:nvCxnSpPr>
        <p:spPr>
          <a:xfrm>
            <a:off x="5687627" y="4061053"/>
            <a:ext cx="1169405" cy="3724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24" idx="2"/>
            <a:endCxn id="18" idx="0"/>
          </p:cNvCxnSpPr>
          <p:nvPr/>
        </p:nvCxnSpPr>
        <p:spPr>
          <a:xfrm>
            <a:off x="5687627" y="4061053"/>
            <a:ext cx="2431247" cy="363424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24" idx="2"/>
            <a:endCxn id="89" idx="0"/>
          </p:cNvCxnSpPr>
          <p:nvPr/>
        </p:nvCxnSpPr>
        <p:spPr>
          <a:xfrm flipH="1">
            <a:off x="3204600" y="4061053"/>
            <a:ext cx="2483027" cy="255805"/>
          </a:xfrm>
          <a:prstGeom prst="line">
            <a:avLst/>
          </a:prstGeom>
          <a:ln>
            <a:headEnd type="non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89" idx="2"/>
            <a:endCxn id="2" idx="0"/>
          </p:cNvCxnSpPr>
          <p:nvPr/>
        </p:nvCxnSpPr>
        <p:spPr>
          <a:xfrm>
            <a:off x="3204600" y="5113236"/>
            <a:ext cx="1213341" cy="267697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89" idx="2"/>
            <a:endCxn id="8" idx="0"/>
          </p:cNvCxnSpPr>
          <p:nvPr/>
        </p:nvCxnSpPr>
        <p:spPr>
          <a:xfrm flipH="1">
            <a:off x="2559596" y="5113236"/>
            <a:ext cx="645004" cy="267697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130535" y="1631321"/>
            <a:ext cx="944871" cy="7804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2066354" y="2987973"/>
            <a:ext cx="3530074" cy="56517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urier New"/>
                <a:cs typeface="Courier New"/>
              </a:rPr>
              <a:t>c</a:t>
            </a:r>
            <a:r>
              <a:rPr lang="en-US" b="1" dirty="0" smtClean="0">
                <a:solidFill>
                  <a:schemeClr val="tx1"/>
                </a:solidFill>
                <a:latin typeface="Courier New"/>
                <a:cs typeface="Courier New"/>
              </a:rPr>
              <a:t>v::</a:t>
            </a:r>
            <a:r>
              <a:rPr lang="en-US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parallel_for</a:t>
            </a:r>
            <a:r>
              <a:rPr lang="en-US" b="1" dirty="0" smtClean="0">
                <a:solidFill>
                  <a:schemeClr val="tx1"/>
                </a:solidFill>
                <a:latin typeface="Courier New"/>
                <a:cs typeface="Courier New"/>
              </a:rPr>
              <a:t>_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151559" y="2281518"/>
            <a:ext cx="7544439" cy="79637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OpenCV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cxnSp>
        <p:nvCxnSpPr>
          <p:cNvPr id="129" name="Straight Connector 128"/>
          <p:cNvCxnSpPr>
            <a:stCxn id="26" idx="0"/>
            <a:endCxn id="29" idx="2"/>
          </p:cNvCxnSpPr>
          <p:nvPr/>
        </p:nvCxnSpPr>
        <p:spPr>
          <a:xfrm flipH="1" flipV="1">
            <a:off x="4323816" y="2021529"/>
            <a:ext cx="599963" cy="2599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26" idx="0"/>
            <a:endCxn id="27" idx="2"/>
          </p:cNvCxnSpPr>
          <p:nvPr/>
        </p:nvCxnSpPr>
        <p:spPr>
          <a:xfrm flipH="1" flipV="1">
            <a:off x="2944615" y="2021529"/>
            <a:ext cx="1979164" cy="2599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28" idx="1"/>
            <a:endCxn id="26" idx="0"/>
          </p:cNvCxnSpPr>
          <p:nvPr/>
        </p:nvCxnSpPr>
        <p:spPr>
          <a:xfrm flipH="1">
            <a:off x="4923779" y="2021529"/>
            <a:ext cx="206756" cy="2599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32288" y="6114476"/>
            <a:ext cx="1391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/>
              <a:t>AccelerationAPI</a:t>
            </a:r>
            <a:endParaRPr lang="en-US" i="1" dirty="0"/>
          </a:p>
        </p:txBody>
      </p:sp>
      <p:sp>
        <p:nvSpPr>
          <p:cNvPr id="149" name="TextBox 148"/>
          <p:cNvSpPr txBox="1"/>
          <p:nvPr/>
        </p:nvSpPr>
        <p:spPr>
          <a:xfrm>
            <a:off x="1592" y="5413260"/>
            <a:ext cx="1194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Hardware</a:t>
            </a:r>
            <a:endParaRPr lang="en-US" i="1" dirty="0"/>
          </a:p>
        </p:txBody>
      </p:sp>
      <p:sp>
        <p:nvSpPr>
          <p:cNvPr id="150" name="TextBox 149"/>
          <p:cNvSpPr txBox="1"/>
          <p:nvPr/>
        </p:nvSpPr>
        <p:spPr>
          <a:xfrm>
            <a:off x="-10762" y="4379346"/>
            <a:ext cx="1194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Operating System</a:t>
            </a:r>
            <a:endParaRPr lang="en-US" i="1" dirty="0"/>
          </a:p>
        </p:txBody>
      </p:sp>
      <p:sp>
        <p:nvSpPr>
          <p:cNvPr id="151" name="TextBox 150"/>
          <p:cNvSpPr txBox="1"/>
          <p:nvPr/>
        </p:nvSpPr>
        <p:spPr>
          <a:xfrm>
            <a:off x="1592" y="3412899"/>
            <a:ext cx="1194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Threading API</a:t>
            </a:r>
            <a:endParaRPr lang="en-US" i="1" dirty="0"/>
          </a:p>
        </p:txBody>
      </p:sp>
      <p:sp>
        <p:nvSpPr>
          <p:cNvPr id="152" name="TextBox 151"/>
          <p:cNvSpPr txBox="1"/>
          <p:nvPr/>
        </p:nvSpPr>
        <p:spPr>
          <a:xfrm>
            <a:off x="-52218" y="1490651"/>
            <a:ext cx="1194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Bindings</a:t>
            </a:r>
            <a:endParaRPr lang="en-US" i="1" dirty="0"/>
          </a:p>
        </p:txBody>
      </p:sp>
      <p:cxnSp>
        <p:nvCxnSpPr>
          <p:cNvPr id="153" name="Straight Connector 152"/>
          <p:cNvCxnSpPr>
            <a:stCxn id="144" idx="2"/>
            <a:endCxn id="7" idx="0"/>
          </p:cNvCxnSpPr>
          <p:nvPr/>
        </p:nvCxnSpPr>
        <p:spPr>
          <a:xfrm flipH="1">
            <a:off x="6630965" y="5113236"/>
            <a:ext cx="346981" cy="267697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-107433" y="2457906"/>
            <a:ext cx="1194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Library</a:t>
            </a:r>
            <a:endParaRPr lang="en-US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79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 animBg="1"/>
      <p:bldP spid="213" grpId="0" animBg="1"/>
      <p:bldP spid="24" grpId="0" animBg="1"/>
      <p:bldP spid="2" grpId="0" animBg="1"/>
      <p:bldP spid="7" grpId="0" animBg="1"/>
      <p:bldP spid="8" grpId="0" animBg="1"/>
      <p:bldP spid="12" grpId="0" animBg="1"/>
      <p:bldP spid="15" grpId="0" animBg="1"/>
      <p:bldP spid="16" grpId="0" animBg="1"/>
      <p:bldP spid="17" grpId="0" animBg="1"/>
      <p:bldP spid="20" grpId="0" animBg="1"/>
      <p:bldP spid="22" grpId="0" animBg="1"/>
      <p:bldP spid="23" grpId="0" animBg="1"/>
      <p:bldP spid="27" grpId="0" animBg="1"/>
      <p:bldP spid="29" grpId="0" animBg="1"/>
      <p:bldP spid="28" grpId="0" animBg="1"/>
      <p:bldP spid="123" grpId="0" animBg="1"/>
      <p:bldP spid="148" grpId="0"/>
      <p:bldP spid="149" grpId="0"/>
      <p:bldP spid="150" grpId="0"/>
      <p:bldP spid="151" grpId="0"/>
      <p:bldP spid="1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encv_advant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042" y="4254630"/>
            <a:ext cx="3931478" cy="25189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dirty="0" smtClean="0"/>
              <a:t>Плюсы использования </a:t>
            </a:r>
            <a:r>
              <a:rPr lang="en-US" b="1" dirty="0" err="1" smtClean="0"/>
              <a:t>OpenCV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Переносимость</a:t>
            </a:r>
          </a:p>
          <a:p>
            <a:pPr marL="914400" lvl="1" indent="-373063"/>
            <a:r>
              <a:rPr lang="ru-RU" dirty="0" smtClean="0"/>
              <a:t>Кросс-платформенные приложения</a:t>
            </a:r>
          </a:p>
          <a:p>
            <a:pPr marL="914400" lvl="1" indent="-373063"/>
            <a:r>
              <a:rPr lang="ru-RU" dirty="0" smtClean="0"/>
              <a:t>Простота разработки и отладки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cs typeface="Courier New"/>
              </a:rPr>
              <a:t>Производительность</a:t>
            </a:r>
          </a:p>
          <a:p>
            <a:pPr marL="914400" lvl="1" indent="-373063"/>
            <a:r>
              <a:rPr lang="ru-RU" dirty="0" smtClean="0">
                <a:cs typeface="Courier New"/>
              </a:rPr>
              <a:t>Автоматическая акселерация</a:t>
            </a:r>
          </a:p>
          <a:p>
            <a:pPr marL="914400" lvl="1" indent="-373063"/>
            <a:r>
              <a:rPr lang="ru-RU" dirty="0" smtClean="0">
                <a:cs typeface="Courier New"/>
              </a:rPr>
              <a:t>Корректность</a:t>
            </a:r>
            <a:endParaRPr lang="en-US" dirty="0"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84776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dirty="0" err="1" smtClean="0"/>
              <a:t>Параллелизация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История</a:t>
            </a:r>
            <a:r>
              <a:rPr lang="en-US" dirty="0" smtClean="0"/>
              <a:t>: </a:t>
            </a:r>
            <a:r>
              <a:rPr lang="en-US" dirty="0" err="1"/>
              <a:t>OpenMP</a:t>
            </a:r>
            <a:r>
              <a:rPr lang="en-US" dirty="0"/>
              <a:t>, </a:t>
            </a:r>
            <a:r>
              <a:rPr lang="en-US" dirty="0" smtClean="0"/>
              <a:t>TBB</a:t>
            </a:r>
            <a:endParaRPr lang="en-US" dirty="0"/>
          </a:p>
          <a:p>
            <a:r>
              <a:rPr lang="en-US" dirty="0" smtClean="0"/>
              <a:t>Native back</a:t>
            </a:r>
            <a:r>
              <a:rPr lang="en-US" dirty="0"/>
              <a:t>-</a:t>
            </a:r>
            <a:r>
              <a:rPr lang="en-US" dirty="0" smtClean="0"/>
              <a:t>ends: </a:t>
            </a:r>
            <a:r>
              <a:rPr lang="en-US" dirty="0"/>
              <a:t>GCD, </a:t>
            </a:r>
            <a:r>
              <a:rPr lang="en-US" dirty="0" smtClean="0"/>
              <a:t>Concurrency</a:t>
            </a:r>
            <a:endParaRPr lang="en-US" dirty="0"/>
          </a:p>
          <a:p>
            <a:r>
              <a:rPr lang="en-US" dirty="0">
                <a:latin typeface="Courier New"/>
                <a:cs typeface="Courier New"/>
              </a:rPr>
              <a:t>cv::</a:t>
            </a:r>
            <a:r>
              <a:rPr lang="en-US" dirty="0" err="1" smtClean="0">
                <a:latin typeface="Courier New"/>
                <a:cs typeface="Courier New"/>
              </a:rPr>
              <a:t>parallel_for</a:t>
            </a:r>
            <a:r>
              <a:rPr lang="en-US" dirty="0" smtClean="0">
                <a:latin typeface="Courier New"/>
                <a:cs typeface="Courier New"/>
              </a:rPr>
              <a:t>_</a:t>
            </a:r>
          </a:p>
          <a:p>
            <a:pPr lvl="1"/>
            <a:r>
              <a:rPr lang="en-US" dirty="0" smtClean="0">
                <a:cs typeface="Courier New"/>
              </a:rPr>
              <a:t>TBB, Concurrency, GCD, C= (c stripes)</a:t>
            </a:r>
            <a:endParaRPr lang="en-US" dirty="0"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cv::</a:t>
            </a:r>
            <a:r>
              <a:rPr lang="en-US" dirty="0" err="1" smtClean="0">
                <a:latin typeface="Courier New"/>
                <a:cs typeface="Courier New"/>
              </a:rPr>
              <a:t>mutex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 err="1" smtClean="0">
                <a:cs typeface="Courier New"/>
              </a:rPr>
              <a:t>OpenCV</a:t>
            </a:r>
            <a:r>
              <a:rPr lang="en-US" dirty="0" smtClean="0">
                <a:cs typeface="Courier New"/>
              </a:rPr>
              <a:t> is fully re-enterable.</a:t>
            </a:r>
            <a:endParaRPr lang="en-US" dirty="0"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24450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dirty="0" smtClean="0"/>
              <a:t>Содержание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Общая информация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Архитектура и возможности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Ключевые концепции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152067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662" y="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latin typeface="Courier New"/>
                <a:cs typeface="Courier New"/>
              </a:rPr>
              <a:t>cv::Mat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32200" y="1358900"/>
            <a:ext cx="5321300" cy="3886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smtClean="0"/>
              <a:t>Image data</a:t>
            </a:r>
          </a:p>
          <a:p>
            <a:r>
              <a:rPr lang="en-US" dirty="0" smtClean="0"/>
              <a:t>RGBRGBRGBRGBRGBRGBRGBRGBRGBRGB******</a:t>
            </a:r>
          </a:p>
          <a:p>
            <a:r>
              <a:rPr lang="en-US" dirty="0" smtClean="0"/>
              <a:t>RGBRGBRGBRGBRGBRGBRGBRGBRGBRGB******</a:t>
            </a:r>
          </a:p>
          <a:p>
            <a:r>
              <a:rPr lang="en-US" dirty="0" smtClean="0"/>
              <a:t>RGBRGBRGBRGBRGBRGBRGBRGBRGBRGB******</a:t>
            </a:r>
          </a:p>
          <a:p>
            <a:r>
              <a:rPr lang="en-US" dirty="0" smtClean="0"/>
              <a:t>RGBRGBRGBRGBRGBRGBRGBRGBRGBRGB******</a:t>
            </a:r>
          </a:p>
          <a:p>
            <a:r>
              <a:rPr lang="en-US" dirty="0" smtClean="0"/>
              <a:t>RGBRGBRGBRGBRGBRGBRGBRGBRGBRGB******</a:t>
            </a:r>
          </a:p>
          <a:p>
            <a:r>
              <a:rPr lang="en-US" dirty="0" smtClean="0"/>
              <a:t>RGBRGBRGBRGBRGBRGBRGBRGBRGBRGB******</a:t>
            </a:r>
          </a:p>
          <a:p>
            <a:r>
              <a:rPr lang="en-US" dirty="0" smtClean="0"/>
              <a:t>RGBRGBRGBRGBRGBRGBRGBRGBRGBRGB******</a:t>
            </a:r>
          </a:p>
          <a:p>
            <a:r>
              <a:rPr lang="en-US" dirty="0" smtClean="0"/>
              <a:t>RGBRGBRGBRGBRGBRGBRGBRGBRGBRGB******</a:t>
            </a:r>
          </a:p>
          <a:p>
            <a:r>
              <a:rPr lang="en-US" dirty="0" smtClean="0"/>
              <a:t>RGBRGBRGBRGBRGBRGBRGBRGBRGBRGB******</a:t>
            </a:r>
          </a:p>
          <a:p>
            <a:r>
              <a:rPr lang="en-US" dirty="0" smtClean="0"/>
              <a:t>RGBRGBRGBRGBRGBRGBRGBRGBRGBRGB******</a:t>
            </a:r>
          </a:p>
          <a:p>
            <a:r>
              <a:rPr lang="en-US" dirty="0" smtClean="0"/>
              <a:t>RGBRGBRGBRGBRGBRGBRGBRGBRGBRGB******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69900" y="546100"/>
            <a:ext cx="3416300" cy="1676400"/>
            <a:chOff x="609600" y="1346200"/>
            <a:chExt cx="3416300" cy="1676400"/>
          </a:xfrm>
        </p:grpSpPr>
        <p:sp>
          <p:nvSpPr>
            <p:cNvPr id="3" name="Rounded Rectangle 2"/>
            <p:cNvSpPr/>
            <p:nvPr/>
          </p:nvSpPr>
          <p:spPr>
            <a:xfrm>
              <a:off x="609600" y="1346200"/>
              <a:ext cx="2843762" cy="1371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latin typeface="Courier New"/>
                  <a:cs typeface="Courier New"/>
                </a:rPr>
                <a:t>cv::Mat</a:t>
              </a:r>
              <a:endParaRPr lang="en-US" sz="2800" b="1" dirty="0" smtClean="0">
                <a:latin typeface="Courier New"/>
                <a:cs typeface="Courier New"/>
              </a:endParaRPr>
            </a:p>
            <a:p>
              <a:pPr>
                <a:buFont typeface="Arial"/>
                <a:buChar char="•"/>
              </a:pPr>
              <a:r>
                <a:rPr lang="en-US" sz="2000" dirty="0" smtClean="0"/>
                <a:t> </a:t>
              </a:r>
              <a:r>
                <a:rPr lang="ru-RU" sz="2000" dirty="0" smtClean="0"/>
                <a:t>Размеры</a:t>
              </a:r>
              <a:r>
                <a:rPr lang="en-US" sz="2000" dirty="0" smtClean="0"/>
                <a:t>, step</a:t>
              </a:r>
              <a:endParaRPr lang="ru-RU" sz="2000" dirty="0" smtClean="0"/>
            </a:p>
            <a:p>
              <a:pPr>
                <a:buFont typeface="Arial"/>
                <a:buChar char="•"/>
              </a:pPr>
              <a:r>
                <a:rPr lang="en-US" sz="2000" dirty="0" smtClean="0"/>
                <a:t> </a:t>
              </a:r>
              <a:r>
                <a:rPr lang="ru-RU" sz="2000" dirty="0" smtClean="0"/>
                <a:t>Счетчик ссылок</a:t>
              </a:r>
              <a:endParaRPr lang="en-US" sz="2000" dirty="0" smtClean="0"/>
            </a:p>
            <a:p>
              <a:pPr>
                <a:buFont typeface="Arial"/>
                <a:buChar char="•"/>
              </a:pPr>
              <a:r>
                <a:rPr lang="en-US" sz="2000" dirty="0" smtClean="0"/>
                <a:t> </a:t>
              </a:r>
              <a:r>
                <a:rPr lang="ru-RU" sz="2000" dirty="0" smtClean="0"/>
                <a:t>Указатель на данные</a:t>
              </a:r>
              <a:endParaRPr lang="en-US" sz="2000" dirty="0" smtClean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3309178" y="2605261"/>
              <a:ext cx="716722" cy="41733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5461000" y="2933700"/>
            <a:ext cx="1574800" cy="162560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ular Callout 21"/>
          <p:cNvSpPr/>
          <p:nvPr/>
        </p:nvSpPr>
        <p:spPr>
          <a:xfrm>
            <a:off x="457200" y="5715000"/>
            <a:ext cx="8470900" cy="774700"/>
          </a:xfrm>
          <a:prstGeom prst="wedgeRoundRectCallout">
            <a:avLst>
              <a:gd name="adj1" fmla="val 15899"/>
              <a:gd name="adj2" fmla="val -191598"/>
              <a:gd name="adj3" fmla="val 16667"/>
            </a:avLst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Memory layout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RGBRGBRGBRGB******************RGBRGBRGBRGB**********************…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80471" y="2200652"/>
            <a:ext cx="2843762" cy="1371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Courier New"/>
                <a:cs typeface="Courier New"/>
              </a:rPr>
              <a:t>cv::Mat</a:t>
            </a:r>
            <a:endParaRPr lang="en-US" sz="2800" b="1" dirty="0" smtClean="0">
              <a:latin typeface="Courier New"/>
              <a:cs typeface="Courier New"/>
            </a:endParaRPr>
          </a:p>
          <a:p>
            <a:pPr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ru-RU" sz="2000" dirty="0" smtClean="0"/>
              <a:t>Размеры</a:t>
            </a:r>
            <a:r>
              <a:rPr lang="en-US" sz="2000" dirty="0" smtClean="0"/>
              <a:t>, step</a:t>
            </a:r>
            <a:endParaRPr lang="ru-RU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ru-RU" sz="2000" dirty="0" smtClean="0"/>
              <a:t>Счетчик ссылок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ru-RU" sz="2000" dirty="0" smtClean="0"/>
              <a:t>Указатель на данные</a:t>
            </a:r>
            <a:endParaRPr lang="en-US" sz="2000" dirty="0" smtClean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169478" y="2262898"/>
            <a:ext cx="705057" cy="11926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478148" y="3919674"/>
            <a:ext cx="2843762" cy="1371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Courier New"/>
                <a:cs typeface="Courier New"/>
              </a:rPr>
              <a:t>cv::Mat</a:t>
            </a:r>
            <a:endParaRPr lang="en-US" sz="2800" b="1" dirty="0" smtClean="0">
              <a:latin typeface="Courier New"/>
              <a:cs typeface="Courier New"/>
            </a:endParaRPr>
          </a:p>
          <a:p>
            <a:pPr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ru-RU" sz="2000" dirty="0" smtClean="0"/>
              <a:t>Размеры </a:t>
            </a:r>
            <a:r>
              <a:rPr lang="en-US" sz="2000" dirty="0" smtClean="0"/>
              <a:t>ROI, step</a:t>
            </a:r>
            <a:endParaRPr lang="ru-RU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ru-RU" sz="2000" dirty="0" smtClean="0"/>
              <a:t>Счетчик ссылок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ru-RU" sz="2000" dirty="0" smtClean="0"/>
              <a:t>Указатель на данные</a:t>
            </a:r>
            <a:endParaRPr lang="en-US" sz="2000" dirty="0" smtClean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169478" y="3075222"/>
            <a:ext cx="2271633" cy="20800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785652" y="5853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291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17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196" y="1478706"/>
            <a:ext cx="9558500" cy="20110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Mat M(480, 640, CV_8UC1);   // </a:t>
            </a:r>
            <a:r>
              <a:rPr lang="ru-RU" sz="1800" b="1" dirty="0" smtClean="0">
                <a:latin typeface="Courier New"/>
                <a:cs typeface="Courier New"/>
              </a:rPr>
              <a:t>Создаем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ru-RU" sz="1800" b="1" dirty="0" smtClean="0">
                <a:latin typeface="Courier New"/>
                <a:cs typeface="Courier New"/>
              </a:rPr>
              <a:t>полутоновую </a:t>
            </a:r>
            <a:r>
              <a:rPr lang="en-US" sz="1800" b="1" dirty="0" smtClean="0">
                <a:latin typeface="Courier New"/>
                <a:cs typeface="Courier New"/>
              </a:rPr>
              <a:t>VGA </a:t>
            </a:r>
            <a:r>
              <a:rPr lang="ru-RU" sz="1800" b="1" dirty="0" smtClean="0">
                <a:latin typeface="Courier New"/>
                <a:cs typeface="Courier New"/>
              </a:rPr>
              <a:t>картинку</a:t>
            </a:r>
            <a:endParaRPr lang="en-US" sz="1800" b="1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800" b="1" dirty="0" err="1" smtClean="0">
                <a:latin typeface="Courier New"/>
                <a:cs typeface="Courier New"/>
              </a:rPr>
              <a:t>Rect</a:t>
            </a:r>
            <a:r>
              <a:rPr lang="en-US" sz="1800" b="1" dirty="0" smtClean="0">
                <a:latin typeface="Courier New"/>
                <a:cs typeface="Courier New"/>
              </a:rPr>
              <a:t> roi(100,</a:t>
            </a:r>
            <a:r>
              <a:rPr lang="ru-RU" sz="1800" b="1" dirty="0" smtClean="0">
                <a:latin typeface="Courier New"/>
                <a:cs typeface="Courier New"/>
              </a:rPr>
              <a:t> </a:t>
            </a:r>
            <a:r>
              <a:rPr lang="en-US" sz="1800" b="1" dirty="0" smtClean="0">
                <a:latin typeface="Courier New"/>
                <a:cs typeface="Courier New"/>
              </a:rPr>
              <a:t>200, 20,</a:t>
            </a:r>
            <a:r>
              <a:rPr lang="ru-RU" sz="1800" b="1" dirty="0" smtClean="0">
                <a:latin typeface="Courier New"/>
                <a:cs typeface="Courier New"/>
              </a:rPr>
              <a:t> </a:t>
            </a:r>
            <a:r>
              <a:rPr lang="en-US" sz="1800" b="1" dirty="0">
                <a:latin typeface="Courier New"/>
                <a:cs typeface="Courier New"/>
              </a:rPr>
              <a:t>2</a:t>
            </a:r>
            <a:r>
              <a:rPr lang="en-US" sz="1800" b="1" dirty="0" smtClean="0">
                <a:latin typeface="Courier New"/>
                <a:cs typeface="Courier New"/>
              </a:rPr>
              <a:t>0); // </a:t>
            </a:r>
            <a:r>
              <a:rPr lang="ru-RU" sz="1800" b="1" dirty="0" smtClean="0">
                <a:latin typeface="Courier New"/>
                <a:cs typeface="Courier New"/>
              </a:rPr>
              <a:t>Определяем </a:t>
            </a:r>
            <a:r>
              <a:rPr lang="en-US" sz="1800" b="1" dirty="0" smtClean="0">
                <a:latin typeface="Courier New"/>
                <a:cs typeface="Courier New"/>
              </a:rPr>
              <a:t>ROI</a:t>
            </a:r>
          </a:p>
          <a:p>
            <a:pPr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Mat </a:t>
            </a:r>
            <a:r>
              <a:rPr lang="en-US" sz="1800" b="1" dirty="0" err="1" smtClean="0">
                <a:latin typeface="Courier New"/>
                <a:cs typeface="Courier New"/>
              </a:rPr>
              <a:t>subM</a:t>
            </a:r>
            <a:r>
              <a:rPr lang="en-US" sz="1800" b="1" dirty="0" smtClean="0">
                <a:latin typeface="Courier New"/>
                <a:cs typeface="Courier New"/>
              </a:rPr>
              <a:t> = M(</a:t>
            </a:r>
            <a:r>
              <a:rPr lang="en-US" sz="1800" b="1" dirty="0" err="1" smtClean="0">
                <a:latin typeface="Courier New"/>
                <a:cs typeface="Courier New"/>
              </a:rPr>
              <a:t>roi</a:t>
            </a:r>
            <a:r>
              <a:rPr lang="en-US" sz="1800" b="1" dirty="0" smtClean="0">
                <a:latin typeface="Courier New"/>
                <a:cs typeface="Courier New"/>
              </a:rPr>
              <a:t>);          // “</a:t>
            </a:r>
            <a:r>
              <a:rPr lang="ru-RU" sz="1800" b="1" dirty="0" smtClean="0">
                <a:latin typeface="Courier New"/>
                <a:cs typeface="Courier New"/>
              </a:rPr>
              <a:t>выделяем</a:t>
            </a:r>
            <a:r>
              <a:rPr lang="en-US" sz="1800" b="1" dirty="0" smtClean="0">
                <a:latin typeface="Courier New"/>
                <a:cs typeface="Courier New"/>
              </a:rPr>
              <a:t>” ROI </a:t>
            </a:r>
            <a:r>
              <a:rPr lang="ru-RU" sz="1800" b="1" dirty="0" smtClean="0">
                <a:latin typeface="Courier New"/>
                <a:cs typeface="Courier New"/>
              </a:rPr>
              <a:t>в отдельную</a:t>
            </a:r>
            <a:endParaRPr lang="en-US" sz="1800" b="1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                            // </a:t>
            </a:r>
            <a:r>
              <a:rPr lang="ru-RU" sz="1800" b="1" dirty="0" smtClean="0">
                <a:latin typeface="Courier New"/>
                <a:cs typeface="Courier New"/>
              </a:rPr>
              <a:t>матрицу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ru-RU" sz="1800" b="1" dirty="0" smtClean="0">
                <a:latin typeface="Courier New"/>
                <a:cs typeface="Courier New"/>
              </a:rPr>
              <a:t>без копирования</a:t>
            </a:r>
          </a:p>
          <a:p>
            <a:pPr>
              <a:buNone/>
            </a:pPr>
            <a:r>
              <a:rPr lang="en-US" sz="1800" b="1" dirty="0" err="1" smtClean="0">
                <a:latin typeface="Courier New"/>
                <a:cs typeface="Courier New"/>
              </a:rPr>
              <a:t>subM.at</a:t>
            </a:r>
            <a:r>
              <a:rPr lang="en-US" sz="1800" b="1" dirty="0" smtClean="0">
                <a:latin typeface="Courier New"/>
                <a:cs typeface="Courier New"/>
              </a:rPr>
              <a:t>&lt;</a:t>
            </a:r>
            <a:r>
              <a:rPr lang="en-US" sz="1800" b="1" dirty="0" err="1" smtClean="0">
                <a:latin typeface="Courier New"/>
                <a:cs typeface="Courier New"/>
              </a:rPr>
              <a:t>uchar</a:t>
            </a:r>
            <a:r>
              <a:rPr lang="en-US" sz="1800" b="1" dirty="0" smtClean="0">
                <a:latin typeface="Courier New"/>
                <a:cs typeface="Courier New"/>
              </a:rPr>
              <a:t>&gt;(0,</a:t>
            </a:r>
            <a:r>
              <a:rPr lang="ru-RU" sz="1800" b="1" dirty="0" smtClean="0">
                <a:latin typeface="Courier New"/>
                <a:cs typeface="Courier New"/>
              </a:rPr>
              <a:t>1</a:t>
            </a:r>
            <a:r>
              <a:rPr lang="en-US" sz="1800" b="1" dirty="0" smtClean="0">
                <a:latin typeface="Courier New"/>
                <a:cs typeface="Courier New"/>
              </a:rPr>
              <a:t>) = 255;  // </a:t>
            </a:r>
            <a:r>
              <a:rPr lang="ru-RU" sz="1800" b="1" dirty="0" smtClean="0">
                <a:latin typeface="Courier New"/>
                <a:cs typeface="Courier New"/>
              </a:rPr>
              <a:t>изменяем пиксель в </a:t>
            </a:r>
            <a:r>
              <a:rPr lang="en-US" sz="1800" b="1" dirty="0" smtClean="0">
                <a:latin typeface="Courier New"/>
                <a:cs typeface="Courier New"/>
              </a:rPr>
              <a:t>ROI</a:t>
            </a:r>
            <a:endParaRPr lang="ru-RU" sz="1800" b="1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ru-RU" sz="1800" b="1" dirty="0">
                <a:latin typeface="Courier New"/>
                <a:cs typeface="Courier New"/>
              </a:rPr>
              <a:t> </a:t>
            </a:r>
            <a:r>
              <a:rPr lang="ru-RU" sz="1800" b="1" dirty="0" smtClean="0">
                <a:latin typeface="Courier New"/>
                <a:cs typeface="Courier New"/>
              </a:rPr>
              <a:t>                           // и в исходном изображении</a:t>
            </a:r>
            <a:endParaRPr lang="en-US" sz="1800" b="1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 </a:t>
            </a:r>
            <a:endParaRPr lang="en-US" sz="1800" b="1" dirty="0">
              <a:latin typeface="Courier New"/>
              <a:cs typeface="Courier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414" y="3462492"/>
            <a:ext cx="771031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/>
                <a:cs typeface="Courier New"/>
              </a:rPr>
              <a:t>Mat_&lt;Vec3b&gt;::iterator it = </a:t>
            </a:r>
            <a:r>
              <a:rPr lang="en-US" b="1" dirty="0" err="1" smtClean="0">
                <a:latin typeface="Courier New"/>
                <a:cs typeface="Courier New"/>
              </a:rPr>
              <a:t>subM.begin</a:t>
            </a:r>
            <a:r>
              <a:rPr lang="en-US" b="1" dirty="0" smtClean="0">
                <a:latin typeface="Courier New"/>
                <a:cs typeface="Courier New"/>
              </a:rPr>
              <a:t>&lt;Vec3b&gt;(), 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                      </a:t>
            </a:r>
            <a:r>
              <a:rPr lang="en-US" b="1" dirty="0" err="1" smtClean="0">
                <a:latin typeface="Courier New"/>
                <a:cs typeface="Courier New"/>
              </a:rPr>
              <a:t>itEnd</a:t>
            </a:r>
            <a:r>
              <a:rPr lang="en-US" b="1" dirty="0" smtClean="0">
                <a:latin typeface="Courier New"/>
                <a:cs typeface="Courier New"/>
              </a:rPr>
              <a:t> = </a:t>
            </a:r>
            <a:r>
              <a:rPr lang="en-US" b="1" dirty="0" err="1" smtClean="0">
                <a:latin typeface="Courier New"/>
                <a:cs typeface="Courier New"/>
              </a:rPr>
              <a:t>subM.end</a:t>
            </a:r>
            <a:r>
              <a:rPr lang="en-US" b="1" dirty="0" smtClean="0">
                <a:latin typeface="Courier New"/>
                <a:cs typeface="Courier New"/>
              </a:rPr>
              <a:t>&lt;Vec3b&gt;();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//</a:t>
            </a:r>
            <a:r>
              <a:rPr lang="ru-RU" b="1" dirty="0" smtClean="0">
                <a:latin typeface="Courier New"/>
                <a:cs typeface="Courier New"/>
              </a:rPr>
              <a:t> оцениваем </a:t>
            </a:r>
            <a:r>
              <a:rPr lang="en-US" b="1" dirty="0" smtClean="0">
                <a:latin typeface="Courier New"/>
                <a:cs typeface="Courier New"/>
              </a:rPr>
              <a:t>“</a:t>
            </a:r>
            <a:r>
              <a:rPr lang="ru-RU" b="1" dirty="0" smtClean="0">
                <a:latin typeface="Courier New"/>
                <a:cs typeface="Courier New"/>
              </a:rPr>
              <a:t>резкость</a:t>
            </a:r>
            <a:r>
              <a:rPr lang="en-US" b="1" dirty="0" smtClean="0">
                <a:latin typeface="Courier New"/>
                <a:cs typeface="Courier New"/>
              </a:rPr>
              <a:t>” </a:t>
            </a:r>
            <a:r>
              <a:rPr lang="ru-RU" b="1" dirty="0" smtClean="0">
                <a:latin typeface="Courier New"/>
                <a:cs typeface="Courier New"/>
              </a:rPr>
              <a:t>в выбранном </a:t>
            </a:r>
            <a:r>
              <a:rPr lang="en-US" b="1" dirty="0" smtClean="0">
                <a:latin typeface="Courier New"/>
                <a:cs typeface="Courier New"/>
              </a:rPr>
              <a:t>ROI</a:t>
            </a:r>
            <a:r>
              <a:rPr lang="ru-RU" b="1" dirty="0">
                <a:latin typeface="Courier New"/>
                <a:cs typeface="Courier New"/>
              </a:rPr>
              <a:t>,</a:t>
            </a:r>
            <a:endParaRPr lang="en-US" b="1" dirty="0">
              <a:latin typeface="Courier New"/>
              <a:cs typeface="Courier New"/>
            </a:endParaRPr>
          </a:p>
          <a:p>
            <a:r>
              <a:rPr lang="en-US" b="1" dirty="0" smtClean="0">
                <a:latin typeface="Courier New"/>
                <a:cs typeface="Courier New"/>
              </a:rPr>
              <a:t>// </a:t>
            </a:r>
            <a:r>
              <a:rPr lang="ru-RU" b="1" dirty="0" smtClean="0">
                <a:latin typeface="Courier New"/>
                <a:cs typeface="Courier New"/>
              </a:rPr>
              <a:t>например для реализации автофокуса</a:t>
            </a:r>
            <a:endParaRPr lang="en-US" b="1" dirty="0" smtClean="0">
              <a:latin typeface="Courier New"/>
              <a:cs typeface="Courier New"/>
            </a:endParaRPr>
          </a:p>
          <a:p>
            <a:r>
              <a:rPr lang="en-US" b="1" dirty="0" smtClean="0">
                <a:latin typeface="Courier New"/>
                <a:cs typeface="Courier New"/>
              </a:rPr>
              <a:t>float contrast = 0.f;</a:t>
            </a:r>
            <a:endParaRPr lang="ru-RU" b="1" dirty="0" smtClean="0">
              <a:latin typeface="Courier New"/>
              <a:cs typeface="Courier New"/>
            </a:endParaRPr>
          </a:p>
          <a:p>
            <a:r>
              <a:rPr lang="en-US" b="1" dirty="0" smtClean="0">
                <a:latin typeface="Courier New"/>
                <a:cs typeface="Courier New"/>
              </a:rPr>
              <a:t>for(; it != </a:t>
            </a:r>
            <a:r>
              <a:rPr lang="en-US" b="1" dirty="0" err="1" smtClean="0">
                <a:latin typeface="Courier New"/>
                <a:cs typeface="Courier New"/>
              </a:rPr>
              <a:t>itEnd</a:t>
            </a:r>
            <a:r>
              <a:rPr lang="en-US" b="1" dirty="0" smtClean="0">
                <a:latin typeface="Courier New"/>
                <a:cs typeface="Courier New"/>
              </a:rPr>
              <a:t>; ++it)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{</a:t>
            </a:r>
          </a:p>
          <a:p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  </a:t>
            </a:r>
            <a:r>
              <a:rPr lang="en-US" b="1" dirty="0" err="1" smtClean="0">
                <a:latin typeface="Courier New"/>
                <a:cs typeface="Courier New"/>
              </a:rPr>
              <a:t>uchar</a:t>
            </a:r>
            <a:r>
              <a:rPr lang="en-US" b="1" dirty="0" smtClean="0">
                <a:latin typeface="Courier New"/>
                <a:cs typeface="Courier New"/>
              </a:rPr>
              <a:t>* </a:t>
            </a:r>
            <a:r>
              <a:rPr lang="en-US" b="1" dirty="0" err="1" smtClean="0">
                <a:latin typeface="Courier New"/>
                <a:cs typeface="Courier New"/>
              </a:rPr>
              <a:t>ptr</a:t>
            </a:r>
            <a:r>
              <a:rPr lang="en-US" b="1" dirty="0" smtClean="0">
                <a:latin typeface="Courier New"/>
                <a:cs typeface="Courier New"/>
              </a:rPr>
              <a:t> = &amp;(*it);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   </a:t>
            </a:r>
            <a:r>
              <a:rPr lang="en-US" b="1" dirty="0" err="1" smtClean="0">
                <a:latin typeface="Courier New"/>
                <a:cs typeface="Courier New"/>
              </a:rPr>
              <a:t>int</a:t>
            </a:r>
            <a:r>
              <a:rPr lang="en-US" b="1" dirty="0" smtClean="0">
                <a:latin typeface="Courier New"/>
                <a:cs typeface="Courier New"/>
              </a:rPr>
              <a:t> dx = </a:t>
            </a:r>
            <a:r>
              <a:rPr lang="en-US" b="1" dirty="0" err="1" smtClean="0">
                <a:latin typeface="Courier New"/>
                <a:cs typeface="Courier New"/>
              </a:rPr>
              <a:t>ptr</a:t>
            </a:r>
            <a:r>
              <a:rPr lang="en-US" b="1" dirty="0" smtClean="0">
                <a:latin typeface="Courier New"/>
                <a:cs typeface="Courier New"/>
              </a:rPr>
              <a:t>[1] – </a:t>
            </a:r>
            <a:r>
              <a:rPr lang="en-US" b="1" dirty="0" err="1" smtClean="0">
                <a:latin typeface="Courier New"/>
                <a:cs typeface="Courier New"/>
              </a:rPr>
              <a:t>ptr</a:t>
            </a:r>
            <a:r>
              <a:rPr lang="en-US" b="1" dirty="0" smtClean="0">
                <a:latin typeface="Courier New"/>
                <a:cs typeface="Courier New"/>
              </a:rPr>
              <a:t>[-1], </a:t>
            </a:r>
          </a:p>
          <a:p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      </a:t>
            </a:r>
            <a:r>
              <a:rPr lang="en-US" b="1" dirty="0" err="1" smtClean="0">
                <a:latin typeface="Courier New"/>
                <a:cs typeface="Courier New"/>
              </a:rPr>
              <a:t>dy</a:t>
            </a:r>
            <a:r>
              <a:rPr lang="en-US" b="1" dirty="0" smtClean="0">
                <a:latin typeface="Courier New"/>
                <a:cs typeface="Courier New"/>
              </a:rPr>
              <a:t> = </a:t>
            </a:r>
            <a:r>
              <a:rPr lang="en-US" b="1" dirty="0" err="1" smtClean="0">
                <a:latin typeface="Courier New"/>
                <a:cs typeface="Courier New"/>
              </a:rPr>
              <a:t>ptr</a:t>
            </a:r>
            <a:r>
              <a:rPr lang="en-US" b="1" dirty="0" smtClean="0">
                <a:latin typeface="Courier New"/>
                <a:cs typeface="Courier New"/>
              </a:rPr>
              <a:t>[</a:t>
            </a:r>
            <a:r>
              <a:rPr lang="en-US" b="1" dirty="0" err="1" smtClean="0">
                <a:latin typeface="Courier New"/>
                <a:cs typeface="Courier New"/>
              </a:rPr>
              <a:t>subM.step</a:t>
            </a:r>
            <a:r>
              <a:rPr lang="en-US" b="1" dirty="0" smtClean="0">
                <a:latin typeface="Courier New"/>
                <a:cs typeface="Courier New"/>
              </a:rPr>
              <a:t>] – </a:t>
            </a:r>
            <a:r>
              <a:rPr lang="en-US" b="1" dirty="0" err="1" smtClean="0">
                <a:latin typeface="Courier New"/>
                <a:cs typeface="Courier New"/>
              </a:rPr>
              <a:t>ptr</a:t>
            </a:r>
            <a:r>
              <a:rPr lang="en-US" b="1" dirty="0" smtClean="0">
                <a:latin typeface="Courier New"/>
                <a:cs typeface="Courier New"/>
              </a:rPr>
              <a:t>[-</a:t>
            </a:r>
            <a:r>
              <a:rPr lang="en-US" b="1" dirty="0" err="1" smtClean="0">
                <a:latin typeface="Courier New"/>
                <a:cs typeface="Courier New"/>
              </a:rPr>
              <a:t>subM.step</a:t>
            </a:r>
            <a:r>
              <a:rPr lang="en-US" b="1" dirty="0" smtClean="0">
                <a:latin typeface="Courier New"/>
                <a:cs typeface="Courier New"/>
              </a:rPr>
              <a:t>];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   contrast += </a:t>
            </a:r>
            <a:r>
              <a:rPr lang="en-US" b="1" dirty="0" err="1" smtClean="0">
                <a:latin typeface="Courier New"/>
                <a:cs typeface="Courier New"/>
              </a:rPr>
              <a:t>sqrtf</a:t>
            </a:r>
            <a:r>
              <a:rPr lang="en-US" b="1" dirty="0" smtClean="0">
                <a:latin typeface="Courier New"/>
                <a:cs typeface="Courier New"/>
              </a:rPr>
              <a:t>((float)(dx*dx + </a:t>
            </a:r>
            <a:r>
              <a:rPr lang="en-US" b="1" dirty="0" err="1" smtClean="0">
                <a:latin typeface="Courier New"/>
                <a:cs typeface="Courier New"/>
              </a:rPr>
              <a:t>dy</a:t>
            </a:r>
            <a:r>
              <a:rPr lang="en-US" b="1" dirty="0" smtClean="0">
                <a:latin typeface="Courier New"/>
                <a:cs typeface="Courier New"/>
              </a:rPr>
              <a:t>*</a:t>
            </a:r>
            <a:r>
              <a:rPr lang="en-US" b="1" dirty="0" err="1" smtClean="0">
                <a:latin typeface="Courier New"/>
                <a:cs typeface="Courier New"/>
              </a:rPr>
              <a:t>dy</a:t>
            </a:r>
            <a:r>
              <a:rPr lang="en-US" b="1" dirty="0" smtClean="0">
                <a:latin typeface="Courier New"/>
                <a:cs typeface="Courier New"/>
              </a:rPr>
              <a:t>));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/>
              <a:t>Работа </a:t>
            </a:r>
            <a:r>
              <a:rPr lang="ru-RU" b="1" dirty="0"/>
              <a:t>с матрицами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98463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dirty="0" smtClean="0"/>
              <a:t>Содержание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Общая информация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Архитектура и возможности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Ключевые концепции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145334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ourier New"/>
                <a:cs typeface="Courier New"/>
              </a:rPr>
              <a:t>cv::Mat</a:t>
            </a:r>
            <a:r>
              <a:rPr lang="en-US" dirty="0" smtClean="0"/>
              <a:t>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en-US" b="1" dirty="0" err="1" smtClean="0">
                <a:latin typeface="Courier New"/>
                <a:cs typeface="Courier New"/>
              </a:rPr>
              <a:t>std</a:t>
            </a:r>
            <a:r>
              <a:rPr lang="en-US" b="1" dirty="0" smtClean="0">
                <a:latin typeface="Courier New"/>
                <a:cs typeface="Courier New"/>
              </a:rPr>
              <a:t>::vector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23900" y="1435100"/>
            <a:ext cx="5321300" cy="1041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b="1" dirty="0" err="1" smtClean="0">
                <a:latin typeface="Courier New"/>
                <a:cs typeface="Courier New"/>
              </a:rPr>
              <a:t>std::vector</a:t>
            </a:r>
            <a:r>
              <a:rPr lang="en-US" sz="3200" b="1" dirty="0" smtClean="0">
                <a:latin typeface="Courier New"/>
                <a:cs typeface="Courier New"/>
              </a:rPr>
              <a:t>&lt;Point3f&gt;</a:t>
            </a:r>
          </a:p>
          <a:p>
            <a:r>
              <a:rPr lang="en-US" dirty="0" smtClean="0"/>
              <a:t>XYZXYZXYZXYZXYZXYZXYZXYZXYZXYZXYZXYZXYZXYZ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580524" y="3582275"/>
            <a:ext cx="2531827" cy="217213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b="1" dirty="0" err="1" smtClean="0">
                <a:latin typeface="Courier New"/>
                <a:cs typeface="Courier New"/>
              </a:rPr>
              <a:t>cv::Mat</a:t>
            </a:r>
            <a:endParaRPr lang="en-US" sz="3200" b="1" dirty="0" smtClean="0">
              <a:latin typeface="Courier New"/>
              <a:cs typeface="Courier New"/>
            </a:endParaRPr>
          </a:p>
          <a:p>
            <a:r>
              <a:rPr lang="en-US" dirty="0" smtClean="0"/>
              <a:t>XYZ</a:t>
            </a:r>
            <a:endParaRPr lang="ru-RU" dirty="0" smtClean="0"/>
          </a:p>
          <a:p>
            <a:r>
              <a:rPr lang="en-US" dirty="0" smtClean="0"/>
              <a:t>XYZ</a:t>
            </a:r>
            <a:endParaRPr lang="ru-RU" dirty="0" smtClean="0"/>
          </a:p>
          <a:p>
            <a:r>
              <a:rPr lang="en-US" dirty="0" smtClean="0"/>
              <a:t>XYZ</a:t>
            </a:r>
            <a:endParaRPr lang="ru-RU" dirty="0" smtClean="0"/>
          </a:p>
          <a:p>
            <a:r>
              <a:rPr lang="ru-RU" dirty="0" smtClean="0"/>
              <a:t>…</a:t>
            </a:r>
            <a:endParaRPr lang="en-US" dirty="0" smtClean="0"/>
          </a:p>
          <a:p>
            <a:r>
              <a:rPr lang="en-US" dirty="0" smtClean="0"/>
              <a:t>XYZ</a:t>
            </a:r>
          </a:p>
          <a:p>
            <a:endParaRPr lang="en-US" dirty="0"/>
          </a:p>
        </p:txBody>
      </p:sp>
      <p:sp>
        <p:nvSpPr>
          <p:cNvPr id="10" name="Equal 9"/>
          <p:cNvSpPr/>
          <p:nvPr/>
        </p:nvSpPr>
        <p:spPr>
          <a:xfrm>
            <a:off x="3263900" y="2819400"/>
            <a:ext cx="1638300" cy="635000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2351" y="1714500"/>
            <a:ext cx="2996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Массив из </a:t>
            </a:r>
            <a:r>
              <a:rPr lang="en-US" sz="2800" dirty="0" smtClean="0"/>
              <a:t>N </a:t>
            </a:r>
            <a:r>
              <a:rPr lang="ru-RU" sz="2800" dirty="0" smtClean="0"/>
              <a:t>точек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613826" y="5872222"/>
            <a:ext cx="5199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Nx1, 3-</a:t>
            </a:r>
            <a:r>
              <a:rPr lang="ru-RU" sz="2800" dirty="0" smtClean="0"/>
              <a:t>канальное</a:t>
            </a:r>
            <a:r>
              <a:rPr lang="en-US" sz="2800" dirty="0" smtClean="0"/>
              <a:t> </a:t>
            </a:r>
            <a:r>
              <a:rPr lang="ru-RU" sz="2800" dirty="0" smtClean="0"/>
              <a:t>изображение</a:t>
            </a:r>
            <a:endParaRPr lang="en-US" sz="2800" dirty="0"/>
          </a:p>
        </p:txBody>
      </p:sp>
      <p:sp>
        <p:nvSpPr>
          <p:cNvPr id="12" name="Rounded Rectangle 11"/>
          <p:cNvSpPr/>
          <p:nvPr/>
        </p:nvSpPr>
        <p:spPr>
          <a:xfrm>
            <a:off x="280620" y="3670569"/>
            <a:ext cx="2843762" cy="164591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Courier New"/>
                <a:cs typeface="Courier New"/>
              </a:rPr>
              <a:t>cv::Mat</a:t>
            </a:r>
            <a:endParaRPr lang="en-US" sz="2800" b="1" dirty="0" smtClean="0">
              <a:latin typeface="Courier New"/>
              <a:cs typeface="Courier New"/>
            </a:endParaRPr>
          </a:p>
          <a:p>
            <a:pPr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ru-RU" sz="2000" dirty="0" smtClean="0"/>
              <a:t>Размеры</a:t>
            </a:r>
            <a:r>
              <a:rPr lang="en-US" sz="2000" dirty="0" smtClean="0"/>
              <a:t>, step</a:t>
            </a:r>
            <a:endParaRPr lang="ru-RU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ru-RU" sz="2000" dirty="0" smtClean="0"/>
              <a:t>Счетчик ссылок</a:t>
            </a:r>
            <a:r>
              <a:rPr lang="en-US" sz="2000" dirty="0" smtClean="0"/>
              <a:t> (</a:t>
            </a:r>
            <a:r>
              <a:rPr lang="ru-RU" sz="2000" dirty="0" smtClean="0"/>
              <a:t>отсутствует</a:t>
            </a:r>
            <a:r>
              <a:rPr lang="en-US" sz="2000" dirty="0" smtClean="0"/>
              <a:t>)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ru-RU" sz="2000" dirty="0" smtClean="0"/>
              <a:t>Указатель на данные</a:t>
            </a:r>
            <a:r>
              <a:rPr lang="en-US" sz="2000" dirty="0" smtClean="0"/>
              <a:t>   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916621" y="4335518"/>
            <a:ext cx="797034" cy="8320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202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9" grpId="0"/>
      <p:bldP spid="11" grpId="0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dirty="0" smtClean="0"/>
              <a:t>Ключевые концепции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cs typeface="Courier New"/>
              </a:rPr>
              <a:t> </a:t>
            </a:r>
            <a:r>
              <a:rPr lang="ru-RU" b="1" dirty="0" err="1" smtClean="0">
                <a:latin typeface="Courier New"/>
                <a:cs typeface="Courier New"/>
              </a:rPr>
              <a:t>cv</a:t>
            </a:r>
            <a:r>
              <a:rPr lang="ru-RU" b="1" dirty="0">
                <a:latin typeface="Courier New"/>
                <a:cs typeface="Courier New"/>
              </a:rPr>
              <a:t>::</a:t>
            </a:r>
            <a:r>
              <a:rPr lang="ru-RU" b="1" dirty="0" err="1">
                <a:latin typeface="Courier New"/>
                <a:cs typeface="Courier New"/>
              </a:rPr>
              <a:t>Mat</a:t>
            </a:r>
            <a:r>
              <a:rPr lang="ru-RU" dirty="0"/>
              <a:t> </a:t>
            </a:r>
            <a:r>
              <a:rPr lang="ru-RU" dirty="0" smtClean="0"/>
              <a:t>–</a:t>
            </a:r>
            <a:r>
              <a:rPr lang="en-US" dirty="0" smtClean="0"/>
              <a:t> </a:t>
            </a:r>
            <a:r>
              <a:rPr lang="ru-RU" dirty="0" smtClean="0"/>
              <a:t>базовый тип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cs typeface="Courier New"/>
              </a:rPr>
              <a:t> </a:t>
            </a:r>
            <a:r>
              <a:rPr lang="ru-RU" b="1" dirty="0" err="1" smtClean="0">
                <a:latin typeface="Courier New"/>
                <a:cs typeface="Courier New"/>
              </a:rPr>
              <a:t>cv</a:t>
            </a:r>
            <a:r>
              <a:rPr lang="ru-RU" b="1" dirty="0">
                <a:latin typeface="Courier New"/>
                <a:cs typeface="Courier New"/>
              </a:rPr>
              <a:t>::</a:t>
            </a:r>
            <a:r>
              <a:rPr lang="ru-RU" b="1" dirty="0" err="1">
                <a:latin typeface="Courier New"/>
                <a:cs typeface="Courier New"/>
              </a:rPr>
              <a:t>Algorithm</a:t>
            </a:r>
            <a:r>
              <a:rPr lang="ru-RU" b="1" dirty="0">
                <a:latin typeface="Courier New"/>
                <a:cs typeface="Courier New"/>
              </a:rPr>
              <a:t> </a:t>
            </a:r>
            <a:r>
              <a:rPr lang="ru-RU" dirty="0" smtClean="0"/>
              <a:t>–</a:t>
            </a:r>
            <a:r>
              <a:rPr lang="en-US" dirty="0" smtClean="0"/>
              <a:t> </a:t>
            </a:r>
            <a:r>
              <a:rPr lang="ru-RU" dirty="0" smtClean="0"/>
              <a:t>основа </a:t>
            </a:r>
            <a:r>
              <a:rPr lang="ru-RU" dirty="0"/>
              <a:t>для высокоуровневых алгоритмов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cs typeface="Courier New"/>
              </a:rPr>
              <a:t> </a:t>
            </a:r>
            <a:r>
              <a:rPr lang="ru-RU" b="1" dirty="0" err="1" smtClean="0">
                <a:latin typeface="Courier New"/>
                <a:cs typeface="Courier New"/>
              </a:rPr>
              <a:t>InputArray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b="1" dirty="0" err="1" smtClean="0">
                <a:latin typeface="Courier New"/>
                <a:cs typeface="Courier New"/>
              </a:rPr>
              <a:t>OutputArray</a:t>
            </a:r>
            <a:r>
              <a:rPr lang="en-US" dirty="0" smtClean="0">
                <a:latin typeface="Courier New"/>
                <a:cs typeface="Courier New"/>
              </a:rPr>
              <a:t/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dirty="0" smtClean="0">
                <a:latin typeface="Courier New"/>
                <a:cs typeface="Courier New"/>
              </a:rPr>
              <a:t>(</a:t>
            </a:r>
            <a:r>
              <a:rPr lang="en-US" b="1" dirty="0">
                <a:latin typeface="Courier New"/>
                <a:cs typeface="Courier New"/>
              </a:rPr>
              <a:t>Mat</a:t>
            </a:r>
            <a:r>
              <a:rPr lang="en-US" dirty="0"/>
              <a:t>, </a:t>
            </a:r>
            <a:r>
              <a:rPr lang="en-US" b="1" dirty="0" err="1">
                <a:latin typeface="Courier New"/>
                <a:cs typeface="Courier New"/>
              </a:rPr>
              <a:t>std</a:t>
            </a:r>
            <a:r>
              <a:rPr lang="en-US" b="1" dirty="0">
                <a:latin typeface="Courier New"/>
                <a:cs typeface="Courier New"/>
              </a:rPr>
              <a:t>::vector&lt;&gt;</a:t>
            </a:r>
            <a:r>
              <a:rPr lang="en-US" dirty="0"/>
              <a:t>, </a:t>
            </a:r>
            <a:r>
              <a:rPr lang="en-US" b="1" dirty="0" err="1">
                <a:latin typeface="Courier New"/>
                <a:cs typeface="Courier New"/>
              </a:rPr>
              <a:t>Matx</a:t>
            </a:r>
            <a:r>
              <a:rPr lang="en-US" b="1" dirty="0">
                <a:latin typeface="Courier New"/>
                <a:cs typeface="Courier New"/>
              </a:rPr>
              <a:t>&lt;&gt;</a:t>
            </a:r>
            <a:r>
              <a:rPr lang="en-US" dirty="0"/>
              <a:t>, </a:t>
            </a:r>
            <a:r>
              <a:rPr lang="en-US" b="1" dirty="0" err="1">
                <a:latin typeface="Courier New"/>
                <a:cs typeface="Courier New"/>
              </a:rPr>
              <a:t>Vec</a:t>
            </a:r>
            <a:r>
              <a:rPr lang="en-US" b="1" dirty="0">
                <a:latin typeface="Courier New"/>
                <a:cs typeface="Courier New"/>
              </a:rPr>
              <a:t>&lt;&gt;</a:t>
            </a:r>
            <a:r>
              <a:rPr lang="en-US" dirty="0"/>
              <a:t> or </a:t>
            </a:r>
            <a:r>
              <a:rPr lang="en-US" b="1" dirty="0">
                <a:latin typeface="Courier New"/>
                <a:cs typeface="Courier New"/>
              </a:rPr>
              <a:t>Scalar</a:t>
            </a:r>
            <a:r>
              <a:rPr lang="en-US" dirty="0" smtClean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endParaRPr lang="ru-RU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ru-RU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400" dirty="0" err="1" smtClean="0">
                <a:cs typeface="Courier New"/>
              </a:rPr>
              <a:t>По</a:t>
            </a:r>
            <a:r>
              <a:rPr lang="ru-RU" sz="2400" dirty="0" smtClean="0">
                <a:cs typeface="Courier New"/>
              </a:rPr>
              <a:t>дробная информация на сайте с </a:t>
            </a:r>
            <a:r>
              <a:rPr lang="ru-RU" sz="2400" dirty="0" smtClean="0">
                <a:cs typeface="Courier New"/>
                <a:hlinkClick r:id="rId2"/>
              </a:rPr>
              <a:t>документацией</a:t>
            </a:r>
            <a:r>
              <a:rPr lang="ru-RU" sz="2400" dirty="0" smtClean="0">
                <a:cs typeface="Courier New"/>
              </a:rPr>
              <a:t>.</a:t>
            </a:r>
            <a:endParaRPr lang="en-US" sz="2400" dirty="0">
              <a:cs typeface="Courier New"/>
            </a:endParaRPr>
          </a:p>
          <a:p>
            <a:pPr marL="0" indent="0">
              <a:buNone/>
            </a:pPr>
            <a:endParaRPr lang="en-US" dirty="0" err="1"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84393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dirty="0" smtClean="0"/>
              <a:t>Содержание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Общая информация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Архитектура и возможности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Ключевые концепции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176741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dirty="0" smtClean="0"/>
              <a:t>Будущее библиотеки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Микромодули </a:t>
            </a:r>
            <a:r>
              <a:rPr lang="en-US" dirty="0" smtClean="0"/>
              <a:t>(</a:t>
            </a:r>
            <a:r>
              <a:rPr lang="ru-RU" dirty="0" smtClean="0"/>
              <a:t>+ пользовательские</a:t>
            </a:r>
            <a:r>
              <a:rPr lang="en-US" dirty="0" smtClean="0"/>
              <a:t> </a:t>
            </a:r>
            <a:r>
              <a:rPr lang="ru-RU" dirty="0" smtClean="0"/>
              <a:t>модули</a:t>
            </a:r>
            <a:r>
              <a:rPr lang="en-US" dirty="0" smtClean="0"/>
              <a:t>)</a:t>
            </a:r>
          </a:p>
          <a:p>
            <a:r>
              <a:rPr lang="en-US" dirty="0" smtClean="0"/>
              <a:t>Hardware </a:t>
            </a:r>
            <a:r>
              <a:rPr lang="en-US" dirty="0"/>
              <a:t>A</a:t>
            </a:r>
            <a:r>
              <a:rPr lang="en-US" dirty="0" smtClean="0"/>
              <a:t>bstraction Layer (</a:t>
            </a:r>
            <a:r>
              <a:rPr lang="ru-RU" dirty="0" smtClean="0"/>
              <a:t>модуль </a:t>
            </a:r>
            <a:r>
              <a:rPr lang="en-US" dirty="0" smtClean="0"/>
              <a:t>HAL)</a:t>
            </a:r>
            <a:endParaRPr lang="ru-RU" dirty="0" smtClean="0"/>
          </a:p>
          <a:p>
            <a:r>
              <a:rPr lang="ru-RU" dirty="0" smtClean="0"/>
              <a:t>Повсеместное использование </a:t>
            </a:r>
            <a:r>
              <a:rPr lang="en-US" sz="2400" b="1" dirty="0" smtClean="0">
                <a:latin typeface="Courier New"/>
                <a:cs typeface="Courier New"/>
              </a:rPr>
              <a:t>cv::Algorithm</a:t>
            </a:r>
            <a:endParaRPr lang="en-US" b="1" dirty="0" smtClean="0">
              <a:latin typeface="Courier New"/>
              <a:cs typeface="Courier New"/>
            </a:endParaRPr>
          </a:p>
          <a:p>
            <a:r>
              <a:rPr lang="ru-RU" dirty="0" smtClean="0"/>
              <a:t>Новые платформы</a:t>
            </a:r>
            <a:endParaRPr lang="en-US" dirty="0" smtClean="0"/>
          </a:p>
          <a:p>
            <a:pPr lvl="1"/>
            <a:r>
              <a:rPr lang="en-US" sz="2400" dirty="0" err="1" smtClean="0"/>
              <a:t>WinRT</a:t>
            </a:r>
            <a:r>
              <a:rPr lang="en-US" sz="2400" dirty="0" smtClean="0"/>
              <a:t>, QNX (BlackBerry)</a:t>
            </a:r>
            <a:endParaRPr lang="ru-RU" sz="2400" dirty="0" smtClean="0"/>
          </a:p>
          <a:p>
            <a:r>
              <a:rPr lang="ru-RU" dirty="0" smtClean="0"/>
              <a:t>Новые языки</a:t>
            </a:r>
          </a:p>
          <a:p>
            <a:pPr lvl="1"/>
            <a:r>
              <a:rPr lang="en-US" sz="2400" dirty="0" smtClean="0"/>
              <a:t>MATLAB</a:t>
            </a:r>
          </a:p>
          <a:p>
            <a:pPr lvl="1"/>
            <a:r>
              <a:rPr lang="en-US" sz="2400" dirty="0" smtClean="0"/>
              <a:t>C# (official support)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910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bg-BG" b="1" dirty="0" smtClean="0"/>
              <a:t>Ссылки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OpenCV</a:t>
            </a:r>
            <a:endParaRPr lang="en-US" dirty="0" smtClean="0"/>
          </a:p>
          <a:p>
            <a:pPr marL="892175" lvl="1" indent="-350838">
              <a:buFont typeface="+mj-lt"/>
              <a:buAutoNum type="arabicPeriod"/>
              <a:tabLst>
                <a:tab pos="893763" algn="l"/>
              </a:tabLst>
            </a:pPr>
            <a:r>
              <a:rPr lang="en-US" dirty="0">
                <a:hlinkClick r:id="rId2" action="ppaction://hlinkfile"/>
              </a:rPr>
              <a:t>o</a:t>
            </a:r>
            <a:r>
              <a:rPr lang="en-US" dirty="0" smtClean="0">
                <a:hlinkClick r:id="rId2" action="ppaction://hlinkfile"/>
              </a:rPr>
              <a:t>pencv.org</a:t>
            </a:r>
            <a:endParaRPr lang="en-US" dirty="0" smtClean="0"/>
          </a:p>
          <a:p>
            <a:pPr marL="892175" lvl="1" indent="-350838">
              <a:buFont typeface="+mj-lt"/>
              <a:buAutoNum type="arabicPeriod"/>
              <a:tabLst>
                <a:tab pos="893763" algn="l"/>
              </a:tabLst>
            </a:pPr>
            <a:r>
              <a:rPr lang="en-US" dirty="0" err="1" smtClean="0"/>
              <a:t>OpenCV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Tutorials</a:t>
            </a:r>
            <a:endParaRPr lang="en-US" dirty="0" smtClean="0"/>
          </a:p>
          <a:p>
            <a:pPr marL="892175" lvl="1" indent="-350838">
              <a:buFont typeface="+mj-lt"/>
              <a:buAutoNum type="arabicPeriod"/>
              <a:tabLst>
                <a:tab pos="893763" algn="l"/>
              </a:tabLst>
            </a:pPr>
            <a:r>
              <a:rPr lang="en-US" dirty="0" smtClean="0"/>
              <a:t>“</a:t>
            </a:r>
            <a:r>
              <a:rPr lang="ru-RU" dirty="0" smtClean="0"/>
              <a:t>Краткая истори</a:t>
            </a:r>
            <a:r>
              <a:rPr lang="ru-RU" dirty="0"/>
              <a:t>я</a:t>
            </a:r>
            <a:r>
              <a:rPr lang="ru-RU" dirty="0" smtClean="0"/>
              <a:t> проекта </a:t>
            </a:r>
            <a:r>
              <a:rPr lang="en-US" dirty="0" err="1" smtClean="0"/>
              <a:t>OpenCV</a:t>
            </a:r>
            <a:r>
              <a:rPr lang="en-US" dirty="0" smtClean="0"/>
              <a:t>”</a:t>
            </a:r>
            <a:r>
              <a:rPr lang="ru-RU" dirty="0" smtClean="0"/>
              <a:t> (</a:t>
            </a:r>
            <a:r>
              <a:rPr lang="ru-RU" dirty="0" smtClean="0">
                <a:hlinkClick r:id="rId4"/>
              </a:rPr>
              <a:t>ссылка</a:t>
            </a:r>
            <a:r>
              <a:rPr lang="ru-RU" dirty="0" smtClean="0"/>
              <a:t>)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Books</a:t>
            </a:r>
          </a:p>
          <a:p>
            <a:pPr marL="892175" lvl="1" indent="-350838">
              <a:buFont typeface="+mj-lt"/>
              <a:buAutoNum type="arabicPeriod"/>
              <a:tabLst>
                <a:tab pos="893763" algn="l"/>
              </a:tabLst>
            </a:pPr>
            <a:r>
              <a:rPr lang="ru-RU" dirty="0"/>
              <a:t>Лучшая современная книга по </a:t>
            </a:r>
            <a:r>
              <a:rPr lang="ru-RU" dirty="0" smtClean="0"/>
              <a:t>компьютерному </a:t>
            </a:r>
            <a:r>
              <a:rPr lang="ru-RU" dirty="0"/>
              <a:t>зрению (на английском)</a:t>
            </a:r>
            <a:r>
              <a:rPr lang="en-US" dirty="0"/>
              <a:t> </a:t>
            </a:r>
            <a:r>
              <a:rPr lang="en-US" dirty="0" smtClean="0"/>
              <a:t>: </a:t>
            </a: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://szeliski.org/Book/</a:t>
            </a:r>
            <a:r>
              <a:rPr lang="en-US" dirty="0"/>
              <a:t> </a:t>
            </a:r>
          </a:p>
          <a:p>
            <a:pPr marL="892175" lvl="1" indent="-350838">
              <a:buFont typeface="+mj-lt"/>
              <a:buAutoNum type="arabicPeriod"/>
              <a:tabLst>
                <a:tab pos="893763" algn="l"/>
              </a:tabLst>
            </a:pPr>
            <a:r>
              <a:rPr lang="en-US" dirty="0"/>
              <a:t>“</a:t>
            </a:r>
            <a:r>
              <a:rPr lang="ru-RU" dirty="0"/>
              <a:t>Официальная</a:t>
            </a:r>
            <a:r>
              <a:rPr lang="en-US" dirty="0"/>
              <a:t>” </a:t>
            </a:r>
            <a:r>
              <a:rPr lang="ru-RU" dirty="0"/>
              <a:t>книга про </a:t>
            </a:r>
            <a:r>
              <a:rPr lang="en-US" dirty="0" err="1"/>
              <a:t>OpenCV:</a:t>
            </a:r>
            <a:r>
              <a:rPr lang="en-US" dirty="0" err="1">
                <a:hlinkClick r:id="rId6"/>
              </a:rPr>
              <a:t>http</a:t>
            </a:r>
            <a:r>
              <a:rPr lang="en-US" dirty="0">
                <a:hlinkClick r:id="rId6"/>
              </a:rPr>
              <a:t>://www.amazon.com/Learning-OpenCV</a:t>
            </a:r>
            <a:r>
              <a:rPr lang="en-US" dirty="0" smtClean="0">
                <a:hlinkClick r:id="rId6"/>
              </a:rPr>
              <a:t>-</a:t>
            </a:r>
            <a:br>
              <a:rPr lang="en-US" dirty="0" smtClean="0">
                <a:hlinkClick r:id="rId6"/>
              </a:rPr>
            </a:br>
            <a:r>
              <a:rPr lang="en-US" dirty="0" smtClean="0">
                <a:hlinkClick r:id="rId6"/>
              </a:rPr>
              <a:t>Computer</a:t>
            </a:r>
            <a:r>
              <a:rPr lang="en-US" dirty="0">
                <a:hlinkClick r:id="rId6"/>
              </a:rPr>
              <a:t>-Vision-Library/dp/0596516134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Доступна на Озоне</a:t>
            </a:r>
            <a:r>
              <a:rPr lang="en-US" dirty="0"/>
              <a:t>,</a:t>
            </a:r>
            <a:r>
              <a:rPr lang="ru-RU" dirty="0"/>
              <a:t> описывает </a:t>
            </a:r>
            <a:r>
              <a:rPr lang="en-US" dirty="0" err="1"/>
              <a:t>OpenCV</a:t>
            </a:r>
            <a:r>
              <a:rPr lang="en-US" dirty="0"/>
              <a:t> 1.x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Завершается работа над вторым изданием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44039" y="4321008"/>
            <a:ext cx="1723265" cy="22603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865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bg-BG" b="1" dirty="0" smtClean="0"/>
              <a:t>Спасибо за внимание!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Завтра состоится практическое занятие</a:t>
            </a:r>
            <a:endParaRPr lang="en-US" dirty="0" smtClean="0"/>
          </a:p>
          <a:p>
            <a:r>
              <a:rPr lang="en-US" dirty="0">
                <a:hlinkClick r:id="rId2"/>
              </a:rPr>
              <a:t>k</a:t>
            </a:r>
            <a:r>
              <a:rPr lang="en-US" dirty="0" smtClean="0">
                <a:hlinkClick r:id="rId2"/>
              </a:rPr>
              <a:t>irill.kornyakov@itseez.com</a:t>
            </a:r>
            <a:endParaRPr lang="ru-RU" dirty="0" smtClean="0"/>
          </a:p>
          <a:p>
            <a:r>
              <a:rPr lang="ru-RU" dirty="0" smtClean="0"/>
              <a:t>Вопросы</a:t>
            </a:r>
            <a:r>
              <a:rPr lang="ru-RU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70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err="1" smtClean="0"/>
              <a:t>OpenCV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pen</a:t>
            </a:r>
            <a:r>
              <a:rPr lang="en-US" dirty="0" smtClean="0"/>
              <a:t>-source </a:t>
            </a:r>
            <a:r>
              <a:rPr lang="en-US" b="1" dirty="0" smtClean="0">
                <a:solidFill>
                  <a:srgbClr val="00FF00"/>
                </a:solidFill>
              </a:rPr>
              <a:t>C</a:t>
            </a:r>
            <a:r>
              <a:rPr lang="en-US" dirty="0" smtClean="0"/>
              <a:t>omputer </a:t>
            </a:r>
            <a:r>
              <a:rPr lang="en-US" b="1" dirty="0" smtClean="0">
                <a:solidFill>
                  <a:srgbClr val="0000FF"/>
                </a:solidFill>
              </a:rPr>
              <a:t>V</a:t>
            </a:r>
            <a:r>
              <a:rPr lang="en-US" dirty="0" smtClean="0"/>
              <a:t>ision Library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Более тысячи</a:t>
            </a:r>
            <a:r>
              <a:rPr lang="en-US" dirty="0" smtClean="0"/>
              <a:t> </a:t>
            </a:r>
            <a:r>
              <a:rPr lang="en-US" dirty="0" err="1" smtClean="0"/>
              <a:t>алгоритмов</a:t>
            </a:r>
            <a:r>
              <a:rPr lang="en-US" dirty="0" smtClean="0"/>
              <a:t> </a:t>
            </a:r>
            <a:r>
              <a:rPr lang="ru-RU" dirty="0" smtClean="0"/>
              <a:t>и функций </a:t>
            </a:r>
            <a:r>
              <a:rPr lang="en-US" dirty="0" err="1" smtClean="0"/>
              <a:t>компьютерного</a:t>
            </a:r>
            <a:r>
              <a:rPr lang="en-US" dirty="0" smtClean="0"/>
              <a:t> </a:t>
            </a:r>
            <a:r>
              <a:rPr lang="en-US" dirty="0" err="1" smtClean="0"/>
              <a:t>зрения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Кросс-платформенн</a:t>
            </a:r>
            <a:r>
              <a:rPr lang="ru-RU" dirty="0" smtClean="0"/>
              <a:t>ость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</a:t>
            </a:r>
            <a:r>
              <a:rPr lang="en-US" dirty="0" err="1" smtClean="0"/>
              <a:t>роизводительность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Либеральная</a:t>
            </a:r>
            <a:r>
              <a:rPr lang="en-US" dirty="0" smtClean="0"/>
              <a:t> BSD </a:t>
            </a:r>
            <a:r>
              <a:rPr lang="en-US" dirty="0" err="1" smtClean="0"/>
              <a:t>лицензи</a:t>
            </a:r>
            <a:r>
              <a:rPr lang="ru-RU" dirty="0" smtClean="0"/>
              <a:t>я</a:t>
            </a:r>
            <a:endParaRPr lang="en-US" dirty="0" smtClean="0"/>
          </a:p>
        </p:txBody>
      </p:sp>
      <p:pic>
        <p:nvPicPr>
          <p:cNvPr id="4" name="Picture 3" descr="OpenCV_Logo_with_text_sca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021" y="2965096"/>
            <a:ext cx="1680481" cy="206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3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19" y="1466536"/>
            <a:ext cx="8518497" cy="2902789"/>
          </a:xfrm>
        </p:spPr>
        <p:txBody>
          <a:bodyPr>
            <a:normAutofit/>
          </a:bodyPr>
          <a:lstStyle/>
          <a:p>
            <a:r>
              <a:rPr lang="ru-RU" sz="2400" dirty="0"/>
              <a:t>Панорамы улиц в картах </a:t>
            </a:r>
            <a:r>
              <a:rPr lang="en-US" sz="2400" dirty="0"/>
              <a:t>Google</a:t>
            </a:r>
            <a:r>
              <a:rPr lang="ru-RU" sz="2400" dirty="0"/>
              <a:t> (</a:t>
            </a:r>
            <a:r>
              <a:rPr lang="en-US" sz="2400" dirty="0"/>
              <a:t>+ </a:t>
            </a:r>
            <a:r>
              <a:rPr lang="ru-RU" sz="2400" dirty="0"/>
              <a:t>другие продукты)</a:t>
            </a:r>
          </a:p>
          <a:p>
            <a:r>
              <a:rPr lang="ru-RU" sz="2400" dirty="0" smtClean="0"/>
              <a:t>Система зрения робота </a:t>
            </a:r>
            <a:r>
              <a:rPr lang="en-US" sz="2400" dirty="0" smtClean="0"/>
              <a:t>PR2</a:t>
            </a:r>
            <a:r>
              <a:rPr lang="en-US" sz="2400" dirty="0"/>
              <a:t> </a:t>
            </a:r>
            <a:r>
              <a:rPr lang="ru-RU" sz="2400" dirty="0" smtClean="0"/>
              <a:t>компании </a:t>
            </a:r>
            <a:r>
              <a:rPr lang="en-US" sz="2400" dirty="0" smtClean="0"/>
              <a:t>Willow</a:t>
            </a:r>
            <a:r>
              <a:rPr lang="ru-RU" sz="2400" dirty="0" smtClean="0"/>
              <a:t> </a:t>
            </a:r>
            <a:r>
              <a:rPr lang="en-US" sz="2400" dirty="0" smtClean="0"/>
              <a:t>Garage</a:t>
            </a:r>
          </a:p>
          <a:p>
            <a:r>
              <a:rPr lang="ru-RU" sz="2400" dirty="0" smtClean="0"/>
              <a:t>Роботы </a:t>
            </a:r>
            <a:r>
              <a:rPr lang="ru-RU" sz="2400" dirty="0"/>
              <a:t>для исследования поверхности </a:t>
            </a:r>
            <a:r>
              <a:rPr lang="ru-RU" sz="2400" dirty="0" smtClean="0"/>
              <a:t>Марса (проект </a:t>
            </a:r>
            <a:r>
              <a:rPr lang="en-US" sz="2400" dirty="0" smtClean="0"/>
              <a:t>NASA</a:t>
            </a:r>
            <a:r>
              <a:rPr lang="ru-RU" sz="2400" dirty="0" smtClean="0"/>
              <a:t>)</a:t>
            </a:r>
          </a:p>
          <a:p>
            <a:r>
              <a:rPr lang="ru-RU" sz="2400" dirty="0" smtClean="0"/>
              <a:t>Контроль качества монет (Центробанк Китая)</a:t>
            </a:r>
          </a:p>
        </p:txBody>
      </p:sp>
      <p:pic>
        <p:nvPicPr>
          <p:cNvPr id="4" name="Picture 3" descr="6682263-robot-holding-a-co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57" y="4038544"/>
            <a:ext cx="2855843" cy="1906274"/>
          </a:xfrm>
          <a:prstGeom prst="rect">
            <a:avLst/>
          </a:prstGeom>
        </p:spPr>
      </p:pic>
      <p:pic>
        <p:nvPicPr>
          <p:cNvPr id="6" name="Picture 5" descr="s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" y="3533913"/>
            <a:ext cx="3153988" cy="224458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/>
              <a:t>Примеры использования</a:t>
            </a:r>
            <a:endParaRPr lang="en-US" dirty="0"/>
          </a:p>
        </p:txBody>
      </p:sp>
      <p:pic>
        <p:nvPicPr>
          <p:cNvPr id="2" name="Picture 1" descr="pr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691" y="3717572"/>
            <a:ext cx="2395266" cy="296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6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История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457200" y="1417638"/>
            <a:ext cx="8229600" cy="2544417"/>
            <a:chOff x="457200" y="1417638"/>
            <a:chExt cx="8229600" cy="2544417"/>
          </a:xfrm>
        </p:grpSpPr>
        <p:grpSp>
          <p:nvGrpSpPr>
            <p:cNvPr id="21" name="Group 20"/>
            <p:cNvGrpSpPr/>
            <p:nvPr/>
          </p:nvGrpSpPr>
          <p:grpSpPr>
            <a:xfrm>
              <a:off x="457200" y="1417638"/>
              <a:ext cx="8229600" cy="2544417"/>
              <a:chOff x="457200" y="1417638"/>
              <a:chExt cx="8229600" cy="2544417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57200" y="1417638"/>
                <a:ext cx="8229600" cy="2544417"/>
                <a:chOff x="457200" y="1417638"/>
                <a:chExt cx="8229600" cy="2544417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457200" y="1417638"/>
                  <a:ext cx="8229600" cy="2544417"/>
                  <a:chOff x="457200" y="1417638"/>
                  <a:chExt cx="8229600" cy="2544417"/>
                </a:xfrm>
              </p:grpSpPr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457200" y="1417638"/>
                    <a:ext cx="8229600" cy="2544417"/>
                    <a:chOff x="457200" y="1417638"/>
                    <a:chExt cx="8229600" cy="2544417"/>
                  </a:xfrm>
                </p:grpSpPr>
                <p:grpSp>
                  <p:nvGrpSpPr>
                    <p:cNvPr id="13" name="Group 12"/>
                    <p:cNvGrpSpPr/>
                    <p:nvPr/>
                  </p:nvGrpSpPr>
                  <p:grpSpPr>
                    <a:xfrm>
                      <a:off x="457200" y="1417638"/>
                      <a:ext cx="8229600" cy="2544417"/>
                      <a:chOff x="457200" y="1417638"/>
                      <a:chExt cx="8229600" cy="2544417"/>
                    </a:xfrm>
                  </p:grpSpPr>
                  <p:pic>
                    <p:nvPicPr>
                      <p:cNvPr id="5" name="Picture 4" descr="opencv_stat_with_versions.png"/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57200" y="1417638"/>
                        <a:ext cx="8229600" cy="2544417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6" name="TextBox 5"/>
                      <p:cNvSpPr txBox="1"/>
                      <p:nvPr/>
                    </p:nvSpPr>
                    <p:spPr>
                      <a:xfrm>
                        <a:off x="5006243" y="3196789"/>
                        <a:ext cx="881672" cy="369332"/>
                      </a:xfrm>
                      <a:prstGeom prst="rect">
                        <a:avLst/>
                      </a:prstGeom>
                      <a:noFill/>
                      <a:effectLst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b="1" dirty="0" smtClean="0">
                            <a:solidFill>
                              <a:srgbClr val="00FF00"/>
                            </a:solidFill>
                          </a:rPr>
                          <a:t>NVIDIA</a:t>
                        </a:r>
                        <a:endParaRPr lang="en-US" b="1" dirty="0">
                          <a:solidFill>
                            <a:srgbClr val="00FF00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7" name="Straight Arrow Connector 6"/>
                    <p:cNvCxnSpPr/>
                    <p:nvPr/>
                  </p:nvCxnSpPr>
                  <p:spPr>
                    <a:xfrm flipV="1">
                      <a:off x="4981789" y="3110180"/>
                      <a:ext cx="0" cy="301333"/>
                    </a:xfrm>
                    <a:prstGeom prst="straightConnector1">
                      <a:avLst/>
                    </a:prstGeom>
                    <a:ln w="38100" cmpd="sng">
                      <a:solidFill>
                        <a:srgbClr val="00FF00"/>
                      </a:solidFill>
                      <a:headEnd type="oval"/>
                      <a:tailEnd type="none"/>
                    </a:ln>
                  </p:spPr>
                  <p:style>
                    <a:lnRef idx="2">
                      <a:schemeClr val="accent3"/>
                    </a:lnRef>
                    <a:fillRef idx="0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" name="Straight Arrow Connector 7"/>
                  <p:cNvCxnSpPr/>
                  <p:nvPr/>
                </p:nvCxnSpPr>
                <p:spPr>
                  <a:xfrm flipV="1">
                    <a:off x="4076158" y="2238468"/>
                    <a:ext cx="0" cy="624189"/>
                  </a:xfrm>
                  <a:prstGeom prst="straightConnector1">
                    <a:avLst/>
                  </a:prstGeom>
                  <a:ln w="38100" cmpd="sng">
                    <a:solidFill>
                      <a:schemeClr val="accent2"/>
                    </a:solidFill>
                    <a:headEnd type="none"/>
                    <a:tailEnd type="oval"/>
                  </a:ln>
                </p:spPr>
                <p:style>
                  <a:lnRef idx="2">
                    <a:schemeClr val="accent3"/>
                  </a:lnRef>
                  <a:fillRef idx="0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" name="TextBox 2"/>
                <p:cNvSpPr txBox="1"/>
                <p:nvPr/>
              </p:nvSpPr>
              <p:spPr>
                <a:xfrm>
                  <a:off x="4140730" y="1863991"/>
                  <a:ext cx="86735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accent2"/>
                      </a:solidFill>
                    </a:rPr>
                    <a:t>Willow</a:t>
                  </a:r>
                </a:p>
                <a:p>
                  <a:r>
                    <a:rPr lang="en-US" b="1" dirty="0" smtClean="0">
                      <a:solidFill>
                        <a:schemeClr val="accent2"/>
                      </a:solidFill>
                    </a:rPr>
                    <a:t>Garage</a:t>
                  </a:r>
                  <a:endParaRPr lang="en-US" b="1" dirty="0">
                    <a:solidFill>
                      <a:schemeClr val="accent2"/>
                    </a:solidFill>
                  </a:endParaRPr>
                </a:p>
              </p:txBody>
            </p:sp>
          </p:grpSp>
          <p:cxnSp>
            <p:nvCxnSpPr>
              <p:cNvPr id="17" name="Straight Arrow Connector 16"/>
              <p:cNvCxnSpPr/>
              <p:nvPr/>
            </p:nvCxnSpPr>
            <p:spPr>
              <a:xfrm flipV="1">
                <a:off x="990666" y="2991799"/>
                <a:ext cx="0" cy="420230"/>
              </a:xfrm>
              <a:prstGeom prst="straightConnector1">
                <a:avLst/>
              </a:prstGeom>
              <a:ln w="38100" cmpd="sng">
                <a:solidFill>
                  <a:srgbClr val="0000FF"/>
                </a:solidFill>
                <a:headEnd type="none"/>
                <a:tailEnd type="oval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/>
          </p:nvSpPr>
          <p:spPr>
            <a:xfrm>
              <a:off x="678553" y="2567459"/>
              <a:ext cx="623000" cy="3693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Intel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4195500"/>
            <a:ext cx="8229600" cy="261676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Используется во всем мире</a:t>
            </a:r>
          </a:p>
          <a:p>
            <a:r>
              <a:rPr lang="ru-RU" sz="2800" dirty="0" smtClean="0"/>
              <a:t>Применяется в академии и индустрии</a:t>
            </a:r>
            <a:endParaRPr lang="en-US" sz="2800" dirty="0" smtClean="0"/>
          </a:p>
          <a:p>
            <a:r>
              <a:rPr lang="ru-RU" sz="2800" dirty="0" smtClean="0"/>
              <a:t>Разрабатывается профессионально,</a:t>
            </a:r>
            <a:br>
              <a:rPr lang="ru-RU" sz="2800" dirty="0" smtClean="0"/>
            </a:br>
            <a:r>
              <a:rPr lang="ru-RU" sz="2800" dirty="0" smtClean="0"/>
              <a:t>при участии сообщества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558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dirty="0" smtClean="0"/>
              <a:t>Информационные ресурсы</a:t>
            </a:r>
            <a:endParaRPr lang="en-US" dirty="0"/>
          </a:p>
        </p:txBody>
      </p:sp>
      <p:pic>
        <p:nvPicPr>
          <p:cNvPr id="5" name="Picture 4" descr="opencv_or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3391"/>
            <a:ext cx="6733553" cy="5400000"/>
          </a:xfrm>
          <a:prstGeom prst="rect">
            <a:avLst/>
          </a:prstGeom>
        </p:spPr>
      </p:pic>
      <p:pic>
        <p:nvPicPr>
          <p:cNvPr id="6" name="Picture 5" descr="opencv_org_doc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9" y="1741614"/>
            <a:ext cx="6733553" cy="5400000"/>
          </a:xfrm>
          <a:prstGeom prst="rect">
            <a:avLst/>
          </a:prstGeom>
        </p:spPr>
      </p:pic>
      <p:pic>
        <p:nvPicPr>
          <p:cNvPr id="3" name="Picture 2" descr="opencv_org_answer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750" y="1220818"/>
            <a:ext cx="6733555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3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dirty="0" smtClean="0"/>
              <a:t>Инфраструктура разработки</a:t>
            </a:r>
            <a:endParaRPr lang="en-US" dirty="0"/>
          </a:p>
        </p:txBody>
      </p:sp>
      <p:pic>
        <p:nvPicPr>
          <p:cNvPr id="4" name="Picture 3" descr="opencv_org_co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570" y="1298121"/>
            <a:ext cx="6733555" cy="5400000"/>
          </a:xfrm>
          <a:prstGeom prst="rect">
            <a:avLst/>
          </a:prstGeom>
        </p:spPr>
      </p:pic>
      <p:pic>
        <p:nvPicPr>
          <p:cNvPr id="8" name="Picture 7" descr="opencv_githu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70" y="1778000"/>
            <a:ext cx="6733555" cy="5400000"/>
          </a:xfrm>
          <a:prstGeom prst="rect">
            <a:avLst/>
          </a:prstGeom>
        </p:spPr>
      </p:pic>
      <p:pic>
        <p:nvPicPr>
          <p:cNvPr id="7" name="Picture 6" descr="opencv_org_pullreques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31" y="1167353"/>
            <a:ext cx="7989369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2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dirty="0" smtClean="0"/>
              <a:t>Содержание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Общая информация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Архитектура и возможности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Ключевые концепции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159840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Content Placeholder 2"/>
          <p:cNvSpPr>
            <a:spLocks noGrp="1"/>
          </p:cNvSpPr>
          <p:nvPr>
            <p:ph idx="1"/>
          </p:nvPr>
        </p:nvSpPr>
        <p:spPr>
          <a:xfrm>
            <a:off x="571933" y="3647848"/>
            <a:ext cx="1523520" cy="5181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500" dirty="0" smtClean="0"/>
              <a:t>Фильтрация</a:t>
            </a:r>
            <a:endParaRPr lang="en-US" sz="1500" dirty="0" smtClean="0"/>
          </a:p>
        </p:txBody>
      </p:sp>
      <p:pic>
        <p:nvPicPr>
          <p:cNvPr id="10240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252" y="1983996"/>
            <a:ext cx="1375098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5000" sy="105000" algn="tl" rotWithShape="0">
              <a:srgbClr val="000000">
                <a:alpha val="43000"/>
              </a:srgbClr>
            </a:outerShdw>
            <a:softEdge rad="63500"/>
          </a:effectLst>
        </p:spPr>
      </p:pic>
      <p:pic>
        <p:nvPicPr>
          <p:cNvPr id="10240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4766" y="1961315"/>
            <a:ext cx="1375098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5000" sy="105000" algn="tl" rotWithShape="0">
              <a:srgbClr val="000000">
                <a:alpha val="43000"/>
              </a:srgbClr>
            </a:outerShdw>
            <a:softEdge rad="63500"/>
          </a:effectLst>
        </p:spPr>
      </p:pic>
      <p:sp>
        <p:nvSpPr>
          <p:cNvPr id="102410" name="Content Placeholder 2"/>
          <p:cNvSpPr txBox="1">
            <a:spLocks/>
          </p:cNvSpPr>
          <p:nvPr/>
        </p:nvSpPr>
        <p:spPr bwMode="auto">
          <a:xfrm>
            <a:off x="6958915" y="3647848"/>
            <a:ext cx="1503360" cy="5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pPr algn="ctr" defTabSz="829452"/>
            <a:r>
              <a:rPr lang="ru-RU" sz="1500" dirty="0" smtClean="0"/>
              <a:t>Сегментация</a:t>
            </a:r>
            <a:endParaRPr lang="en-US" sz="1500" dirty="0"/>
          </a:p>
        </p:txBody>
      </p:sp>
      <p:pic>
        <p:nvPicPr>
          <p:cNvPr id="10240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44766" y="4495474"/>
            <a:ext cx="1376561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5000" sy="105000" algn="tl" rotWithShape="0">
              <a:srgbClr val="000000">
                <a:alpha val="43000"/>
              </a:srgbClr>
            </a:outerShdw>
            <a:softEdge rad="63500"/>
          </a:effectLst>
        </p:spPr>
      </p:pic>
      <p:sp>
        <p:nvSpPr>
          <p:cNvPr id="102411" name="Content Placeholder 2"/>
          <p:cNvSpPr txBox="1">
            <a:spLocks/>
          </p:cNvSpPr>
          <p:nvPr/>
        </p:nvSpPr>
        <p:spPr bwMode="auto">
          <a:xfrm>
            <a:off x="7012513" y="6058913"/>
            <a:ext cx="1523520" cy="59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pPr algn="ctr" defTabSz="829452"/>
            <a:r>
              <a:rPr lang="ru-RU" sz="1500" dirty="0" smtClean="0"/>
              <a:t>Нахождение объектов</a:t>
            </a:r>
            <a:endParaRPr lang="en-US" sz="1500" dirty="0"/>
          </a:p>
        </p:txBody>
      </p:sp>
      <p:pic>
        <p:nvPicPr>
          <p:cNvPr id="10240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26764" y="1961316"/>
            <a:ext cx="1376561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5000" sy="105000" algn="tl" rotWithShape="0">
              <a:srgbClr val="000000">
                <a:alpha val="43000"/>
              </a:srgbClr>
            </a:outerShdw>
            <a:softEdge rad="63500"/>
          </a:effectLst>
        </p:spPr>
      </p:pic>
      <p:sp>
        <p:nvSpPr>
          <p:cNvPr id="102413" name="Content Placeholder 2"/>
          <p:cNvSpPr txBox="1">
            <a:spLocks/>
          </p:cNvSpPr>
          <p:nvPr/>
        </p:nvSpPr>
        <p:spPr bwMode="auto">
          <a:xfrm>
            <a:off x="2177103" y="3647848"/>
            <a:ext cx="1523520" cy="5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pPr algn="ctr" defTabSz="829452"/>
            <a:r>
              <a:rPr lang="ru-RU" sz="1500" dirty="0" smtClean="0"/>
              <a:t>Трансформации</a:t>
            </a:r>
            <a:endParaRPr lang="en-US" sz="1500" dirty="0"/>
          </a:p>
        </p:txBody>
      </p:sp>
      <p:sp>
        <p:nvSpPr>
          <p:cNvPr id="102415" name="Content Placeholder 2"/>
          <p:cNvSpPr txBox="1">
            <a:spLocks/>
          </p:cNvSpPr>
          <p:nvPr/>
        </p:nvSpPr>
        <p:spPr bwMode="auto">
          <a:xfrm>
            <a:off x="231732" y="1509026"/>
            <a:ext cx="4013280" cy="34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pPr defTabSz="829452"/>
            <a:r>
              <a:rPr lang="ru-RU" b="1" dirty="0" smtClean="0"/>
              <a:t>Обработка изображений</a:t>
            </a:r>
            <a:endParaRPr lang="en-US" b="1" dirty="0"/>
          </a:p>
        </p:txBody>
      </p:sp>
      <p:sp>
        <p:nvSpPr>
          <p:cNvPr id="102416" name="Content Placeholder 2"/>
          <p:cNvSpPr txBox="1">
            <a:spLocks/>
          </p:cNvSpPr>
          <p:nvPr/>
        </p:nvSpPr>
        <p:spPr bwMode="auto">
          <a:xfrm>
            <a:off x="308800" y="4007536"/>
            <a:ext cx="4013280" cy="34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pPr defTabSz="829452"/>
            <a:r>
              <a:rPr lang="ru-RU" b="1" dirty="0" smtClean="0"/>
              <a:t>Видео, Стерео, 3</a:t>
            </a:r>
            <a:r>
              <a:rPr lang="en-US" b="1" dirty="0" smtClean="0"/>
              <a:t>D</a:t>
            </a:r>
            <a:endParaRPr lang="en-US" b="1" dirty="0"/>
          </a:p>
        </p:txBody>
      </p:sp>
      <p:pic>
        <p:nvPicPr>
          <p:cNvPr id="10241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00" y="4495475"/>
            <a:ext cx="1375098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5000" sy="105000" algn="tl" rotWithShape="0">
              <a:srgbClr val="000000">
                <a:alpha val="43000"/>
              </a:srgbClr>
            </a:outerShdw>
            <a:softEdge rad="63500"/>
          </a:effectLst>
        </p:spPr>
      </p:pic>
      <p:sp>
        <p:nvSpPr>
          <p:cNvPr id="102418" name="Content Placeholder 2"/>
          <p:cNvSpPr txBox="1">
            <a:spLocks/>
          </p:cNvSpPr>
          <p:nvPr/>
        </p:nvSpPr>
        <p:spPr bwMode="auto">
          <a:xfrm>
            <a:off x="626321" y="6099657"/>
            <a:ext cx="1523520" cy="5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pPr algn="ctr" defTabSz="829452"/>
            <a:r>
              <a:rPr lang="ru-RU" sz="1500" dirty="0" err="1" smtClean="0"/>
              <a:t>Калибрация</a:t>
            </a:r>
            <a:r>
              <a:rPr lang="ru-RU" sz="1500" dirty="0" smtClean="0"/>
              <a:t> камер</a:t>
            </a:r>
            <a:endParaRPr lang="en-US" sz="1500" dirty="0"/>
          </a:p>
        </p:txBody>
      </p:sp>
      <p:pic>
        <p:nvPicPr>
          <p:cNvPr id="10241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40714" y="1961315"/>
            <a:ext cx="1373637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5000" sy="105000" algn="tl" rotWithShape="0">
              <a:srgbClr val="000000">
                <a:alpha val="43000"/>
              </a:srgbClr>
            </a:outerShdw>
            <a:softEdge rad="63500"/>
          </a:effectLst>
        </p:spPr>
      </p:pic>
      <p:sp>
        <p:nvSpPr>
          <p:cNvPr id="102420" name="Content Placeholder 2"/>
          <p:cNvSpPr txBox="1">
            <a:spLocks/>
          </p:cNvSpPr>
          <p:nvPr/>
        </p:nvSpPr>
        <p:spPr bwMode="auto">
          <a:xfrm>
            <a:off x="5391382" y="3534448"/>
            <a:ext cx="1523520" cy="5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pPr algn="ctr" defTabSz="829452"/>
            <a:r>
              <a:rPr lang="ru-RU" sz="1500" dirty="0" smtClean="0"/>
              <a:t>Сопоставление с помощью особых точек</a:t>
            </a:r>
            <a:endParaRPr lang="en-US" sz="1500" dirty="0"/>
          </a:p>
        </p:txBody>
      </p:sp>
      <p:pic>
        <p:nvPicPr>
          <p:cNvPr id="102421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65672" y="4495475"/>
            <a:ext cx="1375098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5000" sy="105000" algn="tl" rotWithShape="0">
              <a:srgbClr val="000000">
                <a:alpha val="43000"/>
              </a:srgbClr>
            </a:outerShdw>
            <a:softEdge rad="63500"/>
          </a:effectLst>
        </p:spPr>
      </p:pic>
      <p:sp>
        <p:nvSpPr>
          <p:cNvPr id="102422" name="Content Placeholder 2"/>
          <p:cNvSpPr txBox="1">
            <a:spLocks/>
          </p:cNvSpPr>
          <p:nvPr/>
        </p:nvSpPr>
        <p:spPr bwMode="auto">
          <a:xfrm>
            <a:off x="5435518" y="6099657"/>
            <a:ext cx="1523520" cy="5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pPr algn="ctr" defTabSz="829452"/>
            <a:r>
              <a:rPr lang="ru-RU" sz="1500" dirty="0" smtClean="0"/>
              <a:t>Построение карты глубины</a:t>
            </a:r>
            <a:endParaRPr lang="en-US" sz="1500" dirty="0"/>
          </a:p>
        </p:txBody>
      </p:sp>
      <p:sp>
        <p:nvSpPr>
          <p:cNvPr id="102414" name="Content Placeholder 2"/>
          <p:cNvSpPr txBox="1">
            <a:spLocks/>
          </p:cNvSpPr>
          <p:nvPr/>
        </p:nvSpPr>
        <p:spPr bwMode="auto">
          <a:xfrm>
            <a:off x="3813849" y="3534448"/>
            <a:ext cx="1523520" cy="5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pPr algn="ctr" defTabSz="829452"/>
            <a:r>
              <a:rPr lang="ru-RU" sz="1500" dirty="0" smtClean="0"/>
              <a:t>Ребра, контурный анализ</a:t>
            </a:r>
            <a:endParaRPr lang="en-US" sz="1500" dirty="0"/>
          </a:p>
        </p:txBody>
      </p:sp>
      <p:pic>
        <p:nvPicPr>
          <p:cNvPr id="10242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33739" y="1961316"/>
            <a:ext cx="1376561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5000" sy="105000" algn="tl" rotWithShape="0">
              <a:srgbClr val="000000">
                <a:alpha val="43000"/>
              </a:srgbClr>
            </a:outerShdw>
            <a:softEdge rad="63500"/>
          </a:effectLst>
        </p:spPr>
      </p:pic>
      <p:sp>
        <p:nvSpPr>
          <p:cNvPr id="102424" name="Content Placeholder 2"/>
          <p:cNvSpPr txBox="1">
            <a:spLocks/>
          </p:cNvSpPr>
          <p:nvPr/>
        </p:nvSpPr>
        <p:spPr bwMode="auto">
          <a:xfrm>
            <a:off x="3863303" y="6099657"/>
            <a:ext cx="1523520" cy="5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pPr algn="ctr" defTabSz="829452"/>
            <a:r>
              <a:rPr lang="ru-RU" sz="1500" dirty="0" smtClean="0"/>
              <a:t>Оптический поток</a:t>
            </a:r>
            <a:endParaRPr lang="en-US" sz="1500" dirty="0"/>
          </a:p>
        </p:txBody>
      </p:sp>
      <p:pic>
        <p:nvPicPr>
          <p:cNvPr id="102428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86091" y="4495474"/>
            <a:ext cx="1375583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5000" sy="105000" algn="tl" rotWithShape="0">
              <a:srgbClr val="000000">
                <a:alpha val="43000"/>
              </a:srgbClr>
            </a:outerShdw>
            <a:softEdge rad="63500"/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43396" y="4495475"/>
            <a:ext cx="1438697" cy="1548000"/>
          </a:xfrm>
          <a:prstGeom prst="rect">
            <a:avLst/>
          </a:prstGeom>
          <a:effectLst>
            <a:outerShdw blurRad="50800" dist="38100" dir="2700000" sx="105000" sy="105000" algn="tl" rotWithShape="0">
              <a:srgbClr val="000000">
                <a:alpha val="43000"/>
              </a:srgbClr>
            </a:outerShdw>
            <a:softEdge rad="63500"/>
          </a:effectLst>
        </p:spPr>
      </p:pic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2252948" y="6065637"/>
            <a:ext cx="1523520" cy="5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pPr algn="ctr" defTabSz="829452"/>
            <a:r>
              <a:rPr lang="ru-RU" sz="1500" dirty="0" smtClean="0"/>
              <a:t>Вычисление положения в пространстве</a:t>
            </a:r>
            <a:endParaRPr lang="en-US" sz="1500" dirty="0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/>
              <a:t>Функциональность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8428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0PTKhSbKEreJPC332PA0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1925</TotalTime>
  <Words>1094</Words>
  <Application>Microsoft Macintosh PowerPoint</Application>
  <PresentationFormat>On-screen Show (4:3)</PresentationFormat>
  <Paragraphs>251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Библиотека OpenCV Архитектура и возможности</vt:lpstr>
      <vt:lpstr>Содержание</vt:lpstr>
      <vt:lpstr>OpenCV</vt:lpstr>
      <vt:lpstr>PowerPoint Presentation</vt:lpstr>
      <vt:lpstr>История</vt:lpstr>
      <vt:lpstr>Информационные ресурсы</vt:lpstr>
      <vt:lpstr>Инфраструктура разработки</vt:lpstr>
      <vt:lpstr>Содержание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Плюсы использования OpenCV</vt:lpstr>
      <vt:lpstr>Параллелизация</vt:lpstr>
      <vt:lpstr>Содержание</vt:lpstr>
      <vt:lpstr>cv::Mat</vt:lpstr>
      <vt:lpstr>PowerPoint Presentation</vt:lpstr>
      <vt:lpstr>cv::Mat и std::vector</vt:lpstr>
      <vt:lpstr>Ключевые концепции</vt:lpstr>
      <vt:lpstr>Содержание</vt:lpstr>
      <vt:lpstr>Будущее библиотеки</vt:lpstr>
      <vt:lpstr>Ссылки</vt:lpstr>
      <vt:lpstr>Спасибо за внимание!</vt:lpstr>
    </vt:vector>
  </TitlesOfParts>
  <Company>Itseez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Kirill Kornyakov</dc:creator>
  <cp:lastModifiedBy>Kirill Kornyakov</cp:lastModifiedBy>
  <cp:revision>84</cp:revision>
  <dcterms:created xsi:type="dcterms:W3CDTF">2013-04-03T07:32:07Z</dcterms:created>
  <dcterms:modified xsi:type="dcterms:W3CDTF">2013-04-04T17:15:57Z</dcterms:modified>
</cp:coreProperties>
</file>